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Lst>
  <p:sldSz cy="6858000" cx="9144000"/>
  <p:notesSz cx="6858000" cy="9144000"/>
  <p:embeddedFontLst>
    <p:embeddedFont>
      <p:font typeface="JetBrains Mono"/>
      <p:regular r:id="rId35"/>
      <p:bold r:id="rId36"/>
      <p:italic r:id="rId37"/>
      <p:boldItalic r:id="rId38"/>
    </p:embeddedFont>
    <p:embeddedFont>
      <p:font typeface="Century Gothic"/>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GoogleSlidesCustomDataVersion2">
      <go:slidesCustomData xmlns:go="http://customooxmlschemas.google.com/" r:id="rId43" roundtripDataSignature="AMtx7mjL49285fewoMe9/ro0S+OHRpSgS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DAC720D-A044-401D-8657-793A72FB72F8}">
  <a:tblStyle styleId="{9DAC720D-A044-401D-8657-793A72FB72F8}"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bold.fntdata"/><Relationship Id="rId20" Type="http://schemas.openxmlformats.org/officeDocument/2006/relationships/slide" Target="slides/slide14.xml"/><Relationship Id="rId42" Type="http://schemas.openxmlformats.org/officeDocument/2006/relationships/font" Target="fonts/CenturyGothic-boldItalic.fntdata"/><Relationship Id="rId41" Type="http://schemas.openxmlformats.org/officeDocument/2006/relationships/font" Target="fonts/CenturyGothic-italic.fntdata"/><Relationship Id="rId22" Type="http://schemas.openxmlformats.org/officeDocument/2006/relationships/slide" Target="slides/slide16.xml"/><Relationship Id="rId21" Type="http://schemas.openxmlformats.org/officeDocument/2006/relationships/slide" Target="slides/slide15.xml"/><Relationship Id="rId43" Type="http://customschemas.google.com/relationships/presentationmetadata" Target="meta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JetBrainsMono-regular.fntdata"/><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JetBrainsMono-italic.fntdata"/><Relationship Id="rId14" Type="http://schemas.openxmlformats.org/officeDocument/2006/relationships/slide" Target="slides/slide8.xml"/><Relationship Id="rId36" Type="http://schemas.openxmlformats.org/officeDocument/2006/relationships/font" Target="fonts/JetBrainsMono-bold.fntdata"/><Relationship Id="rId17" Type="http://schemas.openxmlformats.org/officeDocument/2006/relationships/slide" Target="slides/slide11.xml"/><Relationship Id="rId39" Type="http://schemas.openxmlformats.org/officeDocument/2006/relationships/font" Target="fonts/CenturyGothic-regular.fntdata"/><Relationship Id="rId16" Type="http://schemas.openxmlformats.org/officeDocument/2006/relationships/slide" Target="slides/slide10.xml"/><Relationship Id="rId38" Type="http://schemas.openxmlformats.org/officeDocument/2006/relationships/font" Target="fonts/JetBrainsMon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b8388983ad_0_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 name="Google Shape;62;g2b8388983ad_0_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 name="Google Shape;63;g2b8388983ad_0_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b83be95a43_0_6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9" name="Google Shape;129;g2b83be95a43_0_6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b83be95a43_0_65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7" name="Google Shape;137;g2b83be95a43_0_6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b83be95a43_0_66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5" name="Google Shape;145;g2b83be95a43_0_6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3" name="Google Shape;153;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690a5bae9b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8" name="Google Shape;158;g2690a5bae9b_0_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9" name="Google Shape;159;g2690a5bae9b_0_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690a5bae9b_0_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8" name="Google Shape;168;g2690a5bae9b_0_2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9" name="Google Shape;169;g2690a5bae9b_0_2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690a5bae9b_0_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Google Shape;178;g2690a5bae9b_0_3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9" name="Google Shape;179;g2690a5bae9b_0_3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690a5bae9b_0_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g2690a5bae9b_0_3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9" name="Google Shape;189;g2690a5bae9b_0_3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690a5bae9b_0_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8" name="Google Shape;198;g2690a5bae9b_0_4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9" name="Google Shape;199;g2690a5bae9b_0_4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690a5bae9b_0_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g2690a5bae9b_0_5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9" name="Google Shape;209;g2690a5bae9b_0_5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9" name="Google Shape;69;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690a5bae9b_0_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8" name="Google Shape;218;g2690a5bae9b_0_6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9" name="Google Shape;219;g2690a5bae9b_0_6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690a5bae9b_0_7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8" name="Google Shape;228;g2690a5bae9b_0_7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9" name="Google Shape;229;g2690a5bae9b_0_7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38" name="Google Shape;238;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7" name="Google Shape;247;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690a5bae9b_0_9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2" name="Google Shape;252;g2690a5bae9b_0_9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3" name="Google Shape;253;g2690a5bae9b_0_9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2690a5bae9b_0_1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1" name="Google Shape;261;g2690a5bae9b_0_10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2" name="Google Shape;262;g2690a5bae9b_0_10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1" name="Google Shape;271;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b83be95a43_0_5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8" name="Google Shape;278;g2b83be95a43_0_55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79" name="Google Shape;279;g2b83be95a43_0_55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b83be95a43_0_5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8" name="Google Shape;288;g2b83be95a43_0_56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9" name="Google Shape;289;g2b83be95a43_0_56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7" name="Google Shape;77;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e3bb489db2_4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 name="Google Shape;83;ge3bb489db2_4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4" name="Google Shape;84;ge3bb489db2_4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2" name="Google Shape;92;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7" name="Google Shape;97;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b83be95a43_0_58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g2b83be95a43_0_58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b83be95a43_0_60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3" name="Google Shape;113;g2b83be95a43_0_60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b83be95a43_0_61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1" name="Google Shape;121;g2b83be95a43_0_6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g2b83be95a43_0_474"/>
          <p:cNvSpPr txBox="1"/>
          <p:nvPr>
            <p:ph type="ctrTitle"/>
          </p:nvPr>
        </p:nvSpPr>
        <p:spPr>
          <a:xfrm>
            <a:off x="311708" y="992767"/>
            <a:ext cx="8520600" cy="27369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5" name="Google Shape;15;g2b83be95a43_0_474"/>
          <p:cNvSpPr txBox="1"/>
          <p:nvPr>
            <p:ph idx="1" type="subTitle"/>
          </p:nvPr>
        </p:nvSpPr>
        <p:spPr>
          <a:xfrm>
            <a:off x="311700" y="3778833"/>
            <a:ext cx="8520600" cy="10569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g2b83be95a43_0_474"/>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g2b83be95a43_0_509"/>
          <p:cNvSpPr txBox="1"/>
          <p:nvPr>
            <p:ph hasCustomPrompt="1" type="title"/>
          </p:nvPr>
        </p:nvSpPr>
        <p:spPr>
          <a:xfrm>
            <a:off x="311700" y="1474833"/>
            <a:ext cx="8520600" cy="26181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0" name="Google Shape;50;g2b83be95a43_0_509"/>
          <p:cNvSpPr txBox="1"/>
          <p:nvPr>
            <p:ph idx="1" type="body"/>
          </p:nvPr>
        </p:nvSpPr>
        <p:spPr>
          <a:xfrm>
            <a:off x="311700" y="4202967"/>
            <a:ext cx="8520600" cy="17343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1" name="Google Shape;51;g2b83be95a43_0_509"/>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g2b83be95a43_0_513"/>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type="obj">
  <p:cSld name="OBJECT">
    <p:spTree>
      <p:nvGrpSpPr>
        <p:cNvPr id="54" name="Shape 54"/>
        <p:cNvGrpSpPr/>
        <p:nvPr/>
      </p:nvGrpSpPr>
      <p:grpSpPr>
        <a:xfrm>
          <a:off x="0" y="0"/>
          <a:ext cx="0" cy="0"/>
          <a:chOff x="0" y="0"/>
          <a:chExt cx="0" cy="0"/>
        </a:xfrm>
      </p:grpSpPr>
      <p:sp>
        <p:nvSpPr>
          <p:cNvPr id="55" name="Google Shape;55;g2b83be95a43_0_515"/>
          <p:cNvSpPr txBox="1"/>
          <p:nvPr>
            <p:ph type="title"/>
          </p:nvPr>
        </p:nvSpPr>
        <p:spPr>
          <a:xfrm>
            <a:off x="3" y="1123856"/>
            <a:ext cx="8913900" cy="914400"/>
          </a:xfrm>
          <a:prstGeom prst="rect">
            <a:avLst/>
          </a:prstGeom>
          <a:noFill/>
          <a:ln>
            <a:noFill/>
          </a:ln>
        </p:spPr>
        <p:txBody>
          <a:bodyPr anchorCtr="0" anchor="t" bIns="45700" lIns="91425" spcFirstLastPara="1" rIns="91425" wrap="square" tIns="45700">
            <a:noAutofit/>
          </a:bodyPr>
          <a:lstStyle>
            <a:lvl1pPr lvl="0" marR="0" algn="l">
              <a:lnSpc>
                <a:spcPct val="100000"/>
              </a:lnSpc>
              <a:spcBef>
                <a:spcPts val="0"/>
              </a:spcBef>
              <a:spcAft>
                <a:spcPts val="0"/>
              </a:spcAft>
              <a:buClr>
                <a:schemeClr val="lt1"/>
              </a:buClr>
              <a:buSzPts val="3600"/>
              <a:buFont typeface="Century Gothic"/>
              <a:buNone/>
              <a:defRPr b="0" i="0" sz="3600" u="none" cap="none" strike="noStrike">
                <a:solidFill>
                  <a:schemeClr val="lt1"/>
                </a:solidFill>
                <a:latin typeface="Century Gothic"/>
                <a:ea typeface="Century Gothic"/>
                <a:cs typeface="Century Gothic"/>
                <a:sym typeface="Century Gothic"/>
              </a:defRPr>
            </a:lvl1pPr>
            <a:lvl2pPr lvl="1"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6" name="Google Shape;56;g2b83be95a43_0_515"/>
          <p:cNvSpPr txBox="1"/>
          <p:nvPr>
            <p:ph idx="1" type="body"/>
          </p:nvPr>
        </p:nvSpPr>
        <p:spPr>
          <a:xfrm>
            <a:off x="1114424" y="2595564"/>
            <a:ext cx="7610400" cy="3670800"/>
          </a:xfrm>
          <a:prstGeom prst="rect">
            <a:avLst/>
          </a:prstGeom>
          <a:noFill/>
          <a:ln>
            <a:noFill/>
          </a:ln>
        </p:spPr>
        <p:txBody>
          <a:bodyPr anchorCtr="0" anchor="t" bIns="45700" lIns="91425" spcFirstLastPara="1" rIns="91425" wrap="square" tIns="45700">
            <a:noAutofit/>
          </a:bodyPr>
          <a:lstStyle>
            <a:lvl1pPr indent="-355600" lvl="0" marL="457200" marR="0" algn="l">
              <a:lnSpc>
                <a:spcPct val="100000"/>
              </a:lnSpc>
              <a:spcBef>
                <a:spcPts val="2000"/>
              </a:spcBef>
              <a:spcAft>
                <a:spcPts val="0"/>
              </a:spcAft>
              <a:buClr>
                <a:schemeClr val="accent1"/>
              </a:buClr>
              <a:buSzPts val="2000"/>
              <a:buFont typeface="Noto Sans Symbols"/>
              <a:buChar char="🞑"/>
              <a:defRPr b="0" i="0" sz="2000" u="none" cap="none" strike="noStrike">
                <a:solidFill>
                  <a:srgbClr val="595959"/>
                </a:solidFill>
                <a:latin typeface="Century Gothic"/>
                <a:ea typeface="Century Gothic"/>
                <a:cs typeface="Century Gothic"/>
                <a:sym typeface="Century Gothic"/>
              </a:defRPr>
            </a:lvl1pPr>
            <a:lvl2pPr indent="-342900" lvl="1" marL="914400" marR="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2pPr>
            <a:lvl3pPr indent="-342900" lvl="2" marL="1371600" marR="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3pPr>
            <a:lvl4pPr indent="-342900" lvl="3" marL="1828800" marR="0" algn="l">
              <a:lnSpc>
                <a:spcPct val="100000"/>
              </a:lnSpc>
              <a:spcBef>
                <a:spcPts val="60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4pPr>
            <a:lvl5pPr indent="-342900" lvl="4" marL="2286000" marR="0" algn="l">
              <a:lnSpc>
                <a:spcPct val="100000"/>
              </a:lnSpc>
              <a:spcBef>
                <a:spcPts val="60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5pPr>
            <a:lvl6pPr indent="-342900" lvl="5" marL="2743200" marR="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6pPr>
            <a:lvl7pPr indent="-342900" lvl="6" marL="3200400" marR="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7pPr>
            <a:lvl8pPr indent="-342900" lvl="7" marL="3657600" marR="0" algn="l">
              <a:lnSpc>
                <a:spcPct val="100000"/>
              </a:lnSpc>
              <a:spcBef>
                <a:spcPts val="360"/>
              </a:spcBef>
              <a:spcAft>
                <a:spcPts val="0"/>
              </a:spcAft>
              <a:buClr>
                <a:srgbClr val="51640A"/>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8pPr>
            <a:lvl9pPr indent="-342900" lvl="8" marL="4114800" marR="0" algn="l">
              <a:lnSpc>
                <a:spcPct val="100000"/>
              </a:lnSpc>
              <a:spcBef>
                <a:spcPts val="360"/>
              </a:spcBef>
              <a:spcAft>
                <a:spcPts val="0"/>
              </a:spcAft>
              <a:buClr>
                <a:schemeClr val="accent1"/>
              </a:buClr>
              <a:buSzPts val="1800"/>
              <a:buFont typeface="Noto Sans Symbols"/>
              <a:buChar char="🞑"/>
              <a:defRPr b="0" i="0" sz="1800" u="none" cap="none" strike="noStrike">
                <a:solidFill>
                  <a:srgbClr val="595959"/>
                </a:solidFill>
                <a:latin typeface="Century Gothic"/>
                <a:ea typeface="Century Gothic"/>
                <a:cs typeface="Century Gothic"/>
                <a:sym typeface="Century Gothic"/>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y slide ">
  <p:cSld name="my slide ">
    <p:spTree>
      <p:nvGrpSpPr>
        <p:cNvPr id="57" name="Shape 57"/>
        <p:cNvGrpSpPr/>
        <p:nvPr/>
      </p:nvGrpSpPr>
      <p:grpSpPr>
        <a:xfrm>
          <a:off x="0" y="0"/>
          <a:ext cx="0" cy="0"/>
          <a:chOff x="0" y="0"/>
          <a:chExt cx="0" cy="0"/>
        </a:xfrm>
      </p:grpSpPr>
      <p:pic>
        <p:nvPicPr>
          <p:cNvPr id="58" name="Google Shape;58;g2b83be95a43_0_518"/>
          <p:cNvPicPr preferRelativeResize="0"/>
          <p:nvPr/>
        </p:nvPicPr>
        <p:blipFill rotWithShape="1">
          <a:blip r:embed="rId2">
            <a:alphaModFix/>
          </a:blip>
          <a:srcRect b="0" l="0" r="0" t="0"/>
          <a:stretch/>
        </p:blipFill>
        <p:spPr>
          <a:xfrm>
            <a:off x="-2312126" y="0"/>
            <a:ext cx="13501095" cy="6975567"/>
          </a:xfrm>
          <a:prstGeom prst="rect">
            <a:avLst/>
          </a:prstGeom>
          <a:noFill/>
          <a:ln>
            <a:noFill/>
          </a:ln>
        </p:spPr>
      </p:pic>
      <p:sp>
        <p:nvSpPr>
          <p:cNvPr id="59" name="Google Shape;59;g2b83be95a43_0_518"/>
          <p:cNvSpPr txBox="1"/>
          <p:nvPr>
            <p:ph idx="11" type="ftr"/>
          </p:nvPr>
        </p:nvSpPr>
        <p:spPr>
          <a:xfrm>
            <a:off x="6188528" y="483792"/>
            <a:ext cx="30861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g2b83be95a43_0_48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 name="Google Shape;19;g2b83be95a43_0_48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0" name="Google Shape;20;g2b83be95a43_0_48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 name="Shape 21"/>
        <p:cNvGrpSpPr/>
        <p:nvPr/>
      </p:nvGrpSpPr>
      <p:grpSpPr>
        <a:xfrm>
          <a:off x="0" y="0"/>
          <a:ext cx="0" cy="0"/>
          <a:chOff x="0" y="0"/>
          <a:chExt cx="0" cy="0"/>
        </a:xfrm>
      </p:grpSpPr>
      <p:sp>
        <p:nvSpPr>
          <p:cNvPr id="22" name="Google Shape;22;g2b83be95a43_0_49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3" name="Google Shape;23;g2b83be95a43_0_490"/>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g2b83be95a43_0_478"/>
          <p:cNvSpPr txBox="1"/>
          <p:nvPr>
            <p:ph type="title"/>
          </p:nvPr>
        </p:nvSpPr>
        <p:spPr>
          <a:xfrm>
            <a:off x="311700" y="2867800"/>
            <a:ext cx="8520600" cy="1122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6" name="Google Shape;26;g2b83be95a43_0_478"/>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 name="Shape 27"/>
        <p:cNvGrpSpPr/>
        <p:nvPr/>
      </p:nvGrpSpPr>
      <p:grpSpPr>
        <a:xfrm>
          <a:off x="0" y="0"/>
          <a:ext cx="0" cy="0"/>
          <a:chOff x="0" y="0"/>
          <a:chExt cx="0" cy="0"/>
        </a:xfrm>
      </p:grpSpPr>
      <p:sp>
        <p:nvSpPr>
          <p:cNvPr id="28" name="Google Shape;28;g2b83be95a43_0_500"/>
          <p:cNvSpPr/>
          <p:nvPr/>
        </p:nvSpPr>
        <p:spPr>
          <a:xfrm>
            <a:off x="4572000" y="33"/>
            <a:ext cx="4572000" cy="68580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g2b83be95a43_0_500"/>
          <p:cNvSpPr txBox="1"/>
          <p:nvPr>
            <p:ph type="title"/>
          </p:nvPr>
        </p:nvSpPr>
        <p:spPr>
          <a:xfrm>
            <a:off x="265500" y="1644233"/>
            <a:ext cx="4045200" cy="19764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0" name="Google Shape;30;g2b83be95a43_0_500"/>
          <p:cNvSpPr txBox="1"/>
          <p:nvPr>
            <p:ph idx="1" type="subTitle"/>
          </p:nvPr>
        </p:nvSpPr>
        <p:spPr>
          <a:xfrm>
            <a:off x="265500" y="3737433"/>
            <a:ext cx="4045200" cy="16467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1" name="Google Shape;31;g2b83be95a43_0_500"/>
          <p:cNvSpPr txBox="1"/>
          <p:nvPr>
            <p:ph idx="2" type="body"/>
          </p:nvPr>
        </p:nvSpPr>
        <p:spPr>
          <a:xfrm>
            <a:off x="4939500" y="965600"/>
            <a:ext cx="3837000" cy="49269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dk1"/>
              </a:buClr>
              <a:buSzPts val="1800"/>
              <a:buChar char="●"/>
              <a:defRPr>
                <a:solidFill>
                  <a:schemeClr val="dk1"/>
                </a:solidFill>
              </a:defRPr>
            </a:lvl1pPr>
            <a:lvl2pPr indent="-317500" lvl="1" marL="914400" algn="l">
              <a:lnSpc>
                <a:spcPct val="115000"/>
              </a:lnSpc>
              <a:spcBef>
                <a:spcPts val="0"/>
              </a:spcBef>
              <a:spcAft>
                <a:spcPts val="0"/>
              </a:spcAft>
              <a:buClr>
                <a:schemeClr val="dk1"/>
              </a:buClr>
              <a:buSzPts val="1400"/>
              <a:buChar char="○"/>
              <a:defRPr>
                <a:solidFill>
                  <a:schemeClr val="dk1"/>
                </a:solidFill>
              </a:defRPr>
            </a:lvl2pPr>
            <a:lvl3pPr indent="-317500" lvl="2" marL="1371600" algn="l">
              <a:lnSpc>
                <a:spcPct val="115000"/>
              </a:lnSpc>
              <a:spcBef>
                <a:spcPts val="0"/>
              </a:spcBef>
              <a:spcAft>
                <a:spcPts val="0"/>
              </a:spcAft>
              <a:buClr>
                <a:schemeClr val="dk1"/>
              </a:buClr>
              <a:buSzPts val="1400"/>
              <a:buChar char="■"/>
              <a:defRPr>
                <a:solidFill>
                  <a:schemeClr val="dk1"/>
                </a:solidFill>
              </a:defRPr>
            </a:lvl3pPr>
            <a:lvl4pPr indent="-317500" lvl="3" marL="1828800" algn="l">
              <a:lnSpc>
                <a:spcPct val="115000"/>
              </a:lnSpc>
              <a:spcBef>
                <a:spcPts val="0"/>
              </a:spcBef>
              <a:spcAft>
                <a:spcPts val="0"/>
              </a:spcAft>
              <a:buClr>
                <a:schemeClr val="dk1"/>
              </a:buClr>
              <a:buSzPts val="1400"/>
              <a:buChar char="●"/>
              <a:defRPr>
                <a:solidFill>
                  <a:schemeClr val="dk1"/>
                </a:solidFill>
              </a:defRPr>
            </a:lvl4pPr>
            <a:lvl5pPr indent="-317500" lvl="4" marL="2286000" algn="l">
              <a:lnSpc>
                <a:spcPct val="115000"/>
              </a:lnSpc>
              <a:spcBef>
                <a:spcPts val="0"/>
              </a:spcBef>
              <a:spcAft>
                <a:spcPts val="0"/>
              </a:spcAft>
              <a:buClr>
                <a:schemeClr val="dk1"/>
              </a:buClr>
              <a:buSzPts val="1400"/>
              <a:buChar char="○"/>
              <a:defRPr>
                <a:solidFill>
                  <a:schemeClr val="dk1"/>
                </a:solidFill>
              </a:defRPr>
            </a:lvl5pPr>
            <a:lvl6pPr indent="-317500" lvl="5" marL="2743200" algn="l">
              <a:lnSpc>
                <a:spcPct val="115000"/>
              </a:lnSpc>
              <a:spcBef>
                <a:spcPts val="0"/>
              </a:spcBef>
              <a:spcAft>
                <a:spcPts val="0"/>
              </a:spcAft>
              <a:buClr>
                <a:schemeClr val="dk1"/>
              </a:buClr>
              <a:buSzPts val="1400"/>
              <a:buChar char="■"/>
              <a:defRPr>
                <a:solidFill>
                  <a:schemeClr val="dk1"/>
                </a:solidFill>
              </a:defRPr>
            </a:lvl6pPr>
            <a:lvl7pPr indent="-317500" lvl="6" marL="3200400" algn="l">
              <a:lnSpc>
                <a:spcPct val="115000"/>
              </a:lnSpc>
              <a:spcBef>
                <a:spcPts val="0"/>
              </a:spcBef>
              <a:spcAft>
                <a:spcPts val="0"/>
              </a:spcAft>
              <a:buClr>
                <a:schemeClr val="dk1"/>
              </a:buClr>
              <a:buSzPts val="1400"/>
              <a:buChar char="●"/>
              <a:defRPr>
                <a:solidFill>
                  <a:schemeClr val="dk1"/>
                </a:solidFill>
              </a:defRPr>
            </a:lvl7pPr>
            <a:lvl8pPr indent="-317500" lvl="7" marL="3657600" algn="l">
              <a:lnSpc>
                <a:spcPct val="115000"/>
              </a:lnSpc>
              <a:spcBef>
                <a:spcPts val="0"/>
              </a:spcBef>
              <a:spcAft>
                <a:spcPts val="0"/>
              </a:spcAft>
              <a:buClr>
                <a:schemeClr val="dk1"/>
              </a:buClr>
              <a:buSzPts val="1400"/>
              <a:buChar char="○"/>
              <a:defRPr>
                <a:solidFill>
                  <a:schemeClr val="dk1"/>
                </a:solidFill>
              </a:defRPr>
            </a:lvl8pPr>
            <a:lvl9pPr indent="-317500" lvl="8" marL="4114800" algn="l">
              <a:lnSpc>
                <a:spcPct val="115000"/>
              </a:lnSpc>
              <a:spcBef>
                <a:spcPts val="0"/>
              </a:spcBef>
              <a:spcAft>
                <a:spcPts val="0"/>
              </a:spcAft>
              <a:buClr>
                <a:schemeClr val="dk1"/>
              </a:buClr>
              <a:buSzPts val="1400"/>
              <a:buChar char="■"/>
              <a:defRPr>
                <a:solidFill>
                  <a:schemeClr val="dk1"/>
                </a:solidFill>
              </a:defRPr>
            </a:lvl9pPr>
          </a:lstStyle>
          <a:p/>
        </p:txBody>
      </p:sp>
      <p:sp>
        <p:nvSpPr>
          <p:cNvPr id="32" name="Google Shape;32;g2b83be95a43_0_500"/>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g2b83be95a43_0_485"/>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5" name="Google Shape;35;g2b83be95a43_0_485"/>
          <p:cNvSpPr txBox="1"/>
          <p:nvPr>
            <p:ph idx="1" type="body"/>
          </p:nvPr>
        </p:nvSpPr>
        <p:spPr>
          <a:xfrm>
            <a:off x="311700" y="1536633"/>
            <a:ext cx="3999900" cy="4555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6" name="Google Shape;36;g2b83be95a43_0_485"/>
          <p:cNvSpPr txBox="1"/>
          <p:nvPr>
            <p:ph idx="2" type="body"/>
          </p:nvPr>
        </p:nvSpPr>
        <p:spPr>
          <a:xfrm>
            <a:off x="4832400" y="1536633"/>
            <a:ext cx="3999900" cy="45552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7" name="Google Shape;37;g2b83be95a43_0_485"/>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g2b83be95a43_0_493"/>
          <p:cNvSpPr txBox="1"/>
          <p:nvPr>
            <p:ph type="title"/>
          </p:nvPr>
        </p:nvSpPr>
        <p:spPr>
          <a:xfrm>
            <a:off x="311700" y="740800"/>
            <a:ext cx="2808000" cy="1007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g2b83be95a43_0_493"/>
          <p:cNvSpPr txBox="1"/>
          <p:nvPr>
            <p:ph idx="1" type="body"/>
          </p:nvPr>
        </p:nvSpPr>
        <p:spPr>
          <a:xfrm>
            <a:off x="311700" y="1852800"/>
            <a:ext cx="2808000" cy="42393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1" name="Google Shape;41;g2b83be95a43_0_493"/>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g2b83be95a43_0_497"/>
          <p:cNvSpPr txBox="1"/>
          <p:nvPr>
            <p:ph type="title"/>
          </p:nvPr>
        </p:nvSpPr>
        <p:spPr>
          <a:xfrm>
            <a:off x="490250" y="600200"/>
            <a:ext cx="6367800" cy="54543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4" name="Google Shape;44;g2b83be95a43_0_497"/>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g2b83be95a43_0_506"/>
          <p:cNvSpPr txBox="1"/>
          <p:nvPr>
            <p:ph idx="1" type="body"/>
          </p:nvPr>
        </p:nvSpPr>
        <p:spPr>
          <a:xfrm>
            <a:off x="311700" y="5640767"/>
            <a:ext cx="5998800" cy="8067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7" name="Google Shape;47;g2b83be95a43_0_506"/>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9" name="Shape 9"/>
        <p:cNvGrpSpPr/>
        <p:nvPr/>
      </p:nvGrpSpPr>
      <p:grpSpPr>
        <a:xfrm>
          <a:off x="0" y="0"/>
          <a:ext cx="0" cy="0"/>
          <a:chOff x="0" y="0"/>
          <a:chExt cx="0" cy="0"/>
        </a:xfrm>
      </p:grpSpPr>
      <p:sp>
        <p:nvSpPr>
          <p:cNvPr id="10" name="Google Shape;10;g2b83be95a43_0_470"/>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1" name="Google Shape;11;g2b83be95a43_0_470"/>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12" name="Google Shape;12;g2b83be95a43_0_470"/>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review-sentiment-classification.streamlit.app/" TargetMode="Externa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20.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4" name="Shape 64"/>
        <p:cNvGrpSpPr/>
        <p:nvPr/>
      </p:nvGrpSpPr>
      <p:grpSpPr>
        <a:xfrm>
          <a:off x="0" y="0"/>
          <a:ext cx="0" cy="0"/>
          <a:chOff x="0" y="0"/>
          <a:chExt cx="0" cy="0"/>
        </a:xfrm>
      </p:grpSpPr>
      <p:sp>
        <p:nvSpPr>
          <p:cNvPr id="65" name="Google Shape;65;g2b8388983ad_0_2"/>
          <p:cNvSpPr txBox="1"/>
          <p:nvPr>
            <p:ph type="ctrTitle"/>
          </p:nvPr>
        </p:nvSpPr>
        <p:spPr>
          <a:xfrm>
            <a:off x="311700" y="992775"/>
            <a:ext cx="8520600" cy="27369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5200"/>
              <a:buNone/>
            </a:pPr>
            <a:r>
              <a:rPr b="1" lang="en-US">
                <a:solidFill>
                  <a:schemeClr val="lt1"/>
                </a:solidFill>
                <a:latin typeface="Arial"/>
                <a:ea typeface="Arial"/>
                <a:cs typeface="Arial"/>
                <a:sym typeface="Arial"/>
              </a:rPr>
              <a:t>Hotel Reviews</a:t>
            </a:r>
            <a:r>
              <a:rPr b="1" lang="en-US">
                <a:solidFill>
                  <a:schemeClr val="lt1"/>
                </a:solidFill>
              </a:rPr>
              <a:t> </a:t>
            </a:r>
            <a:r>
              <a:rPr b="1" lang="en-US">
                <a:solidFill>
                  <a:schemeClr val="lt1"/>
                </a:solidFill>
                <a:latin typeface="Arial"/>
                <a:ea typeface="Arial"/>
                <a:cs typeface="Arial"/>
                <a:sym typeface="Arial"/>
              </a:rPr>
              <a:t>Classification</a:t>
            </a:r>
            <a:endParaRPr b="1">
              <a:solidFill>
                <a:schemeClr val="lt1"/>
              </a:solidFill>
              <a:latin typeface="Arial"/>
              <a:ea typeface="Arial"/>
              <a:cs typeface="Arial"/>
              <a:sym typeface="Arial"/>
            </a:endParaRPr>
          </a:p>
        </p:txBody>
      </p:sp>
      <p:sp>
        <p:nvSpPr>
          <p:cNvPr id="66" name="Google Shape;66;g2b8388983ad_0_2"/>
          <p:cNvSpPr txBox="1"/>
          <p:nvPr>
            <p:ph idx="1" type="subTitle"/>
          </p:nvPr>
        </p:nvSpPr>
        <p:spPr>
          <a:xfrm>
            <a:off x="311700" y="3428997"/>
            <a:ext cx="8520600" cy="33912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b="1" lang="en-US">
                <a:solidFill>
                  <a:srgbClr val="595959"/>
                </a:solidFill>
                <a:latin typeface="Arial"/>
                <a:ea typeface="Arial"/>
                <a:cs typeface="Arial"/>
                <a:sym typeface="Arial"/>
              </a:rPr>
              <a:t>Group 1 (P339)</a:t>
            </a:r>
            <a:endParaRPr b="1">
              <a:solidFill>
                <a:srgbClr val="595959"/>
              </a:solidFill>
              <a:latin typeface="Arial"/>
              <a:ea typeface="Arial"/>
              <a:cs typeface="Arial"/>
              <a:sym typeface="Arial"/>
            </a:endParaRPr>
          </a:p>
          <a:p>
            <a:pPr indent="0" lvl="0" marL="0" rtl="0" algn="ctr">
              <a:lnSpc>
                <a:spcPct val="100000"/>
              </a:lnSpc>
              <a:spcBef>
                <a:spcPts val="1000"/>
              </a:spcBef>
              <a:spcAft>
                <a:spcPts val="0"/>
              </a:spcAft>
              <a:buSzPts val="2800"/>
              <a:buNone/>
            </a:pPr>
            <a:r>
              <a:t/>
            </a:r>
            <a:endParaRPr b="1">
              <a:solidFill>
                <a:srgbClr val="595959"/>
              </a:solidFill>
            </a:endParaRPr>
          </a:p>
          <a:p>
            <a:pPr indent="0" lvl="0" marL="0" rtl="0" algn="ctr">
              <a:lnSpc>
                <a:spcPct val="100000"/>
              </a:lnSpc>
              <a:spcBef>
                <a:spcPts val="1000"/>
              </a:spcBef>
              <a:spcAft>
                <a:spcPts val="0"/>
              </a:spcAft>
              <a:buSzPts val="2800"/>
              <a:buNone/>
            </a:pPr>
            <a:r>
              <a:rPr b="1" lang="en-US" sz="1800">
                <a:solidFill>
                  <a:schemeClr val="dk2"/>
                </a:solidFill>
              </a:rPr>
              <a:t>Subramani Prithvi</a:t>
            </a:r>
            <a:endParaRPr b="1" sz="1800">
              <a:solidFill>
                <a:schemeClr val="dk2"/>
              </a:solidFill>
            </a:endParaRPr>
          </a:p>
          <a:p>
            <a:pPr indent="0" lvl="0" marL="0" rtl="0" algn="ctr">
              <a:lnSpc>
                <a:spcPct val="100000"/>
              </a:lnSpc>
              <a:spcBef>
                <a:spcPts val="0"/>
              </a:spcBef>
              <a:spcAft>
                <a:spcPts val="0"/>
              </a:spcAft>
              <a:buSzPts val="2800"/>
              <a:buNone/>
            </a:pPr>
            <a:r>
              <a:rPr b="1" lang="en-US" sz="1800">
                <a:solidFill>
                  <a:schemeClr val="dk2"/>
                </a:solidFill>
              </a:rPr>
              <a:t>Pooja Bhagwan Sabat</a:t>
            </a:r>
            <a:endParaRPr b="1" sz="1800">
              <a:solidFill>
                <a:schemeClr val="dk2"/>
              </a:solidFill>
            </a:endParaRPr>
          </a:p>
          <a:p>
            <a:pPr indent="0" lvl="0" marL="0" rtl="0" algn="ctr">
              <a:lnSpc>
                <a:spcPct val="100000"/>
              </a:lnSpc>
              <a:spcBef>
                <a:spcPts val="0"/>
              </a:spcBef>
              <a:spcAft>
                <a:spcPts val="0"/>
              </a:spcAft>
              <a:buSzPts val="2800"/>
              <a:buNone/>
            </a:pPr>
            <a:r>
              <a:rPr b="1" lang="en-US" sz="1800">
                <a:solidFill>
                  <a:schemeClr val="dk2"/>
                </a:solidFill>
              </a:rPr>
              <a:t>Ankur Pratap Singh</a:t>
            </a:r>
            <a:endParaRPr b="1" sz="1800">
              <a:solidFill>
                <a:schemeClr val="dk2"/>
              </a:solidFill>
            </a:endParaRPr>
          </a:p>
          <a:p>
            <a:pPr indent="0" lvl="0" marL="0" rtl="0" algn="ctr">
              <a:lnSpc>
                <a:spcPct val="100000"/>
              </a:lnSpc>
              <a:spcBef>
                <a:spcPts val="0"/>
              </a:spcBef>
              <a:spcAft>
                <a:spcPts val="0"/>
              </a:spcAft>
              <a:buSzPts val="2800"/>
              <a:buNone/>
            </a:pPr>
            <a:r>
              <a:rPr b="1" lang="en-US" sz="1800">
                <a:solidFill>
                  <a:schemeClr val="dk2"/>
                </a:solidFill>
              </a:rPr>
              <a:t>Mayur Sunil Sonwane</a:t>
            </a:r>
            <a:endParaRPr b="1" sz="1800">
              <a:solidFill>
                <a:schemeClr val="dk2"/>
              </a:solidFill>
            </a:endParaRPr>
          </a:p>
          <a:p>
            <a:pPr indent="0" lvl="0" marL="0" rtl="0" algn="ctr">
              <a:lnSpc>
                <a:spcPct val="100000"/>
              </a:lnSpc>
              <a:spcBef>
                <a:spcPts val="0"/>
              </a:spcBef>
              <a:spcAft>
                <a:spcPts val="0"/>
              </a:spcAft>
              <a:buSzPts val="2800"/>
              <a:buNone/>
            </a:pPr>
            <a:r>
              <a:rPr b="1" lang="en-US" sz="1800">
                <a:solidFill>
                  <a:schemeClr val="dk2"/>
                </a:solidFill>
              </a:rPr>
              <a:t>Rabina Prajapati</a:t>
            </a:r>
            <a:endParaRPr b="1" sz="1800">
              <a:solidFill>
                <a:schemeClr val="dk2"/>
              </a:solidFill>
            </a:endParaRPr>
          </a:p>
          <a:p>
            <a:pPr indent="0" lvl="0" marL="0" rtl="0" algn="ctr">
              <a:lnSpc>
                <a:spcPct val="100000"/>
              </a:lnSpc>
              <a:spcBef>
                <a:spcPts val="0"/>
              </a:spcBef>
              <a:spcAft>
                <a:spcPts val="0"/>
              </a:spcAft>
              <a:buSzPts val="2800"/>
              <a:buNone/>
            </a:pPr>
            <a:r>
              <a:rPr b="1" lang="en-US" sz="1800">
                <a:solidFill>
                  <a:schemeClr val="dk2"/>
                </a:solidFill>
              </a:rPr>
              <a:t>Shubham Naresh Sakande</a:t>
            </a:r>
            <a:endParaRPr b="1" sz="1800">
              <a:solidFill>
                <a:schemeClr val="dk2"/>
              </a:solidFill>
            </a:endParaRPr>
          </a:p>
          <a:p>
            <a:pPr indent="0" lvl="0" marL="0" rtl="0" algn="ctr">
              <a:lnSpc>
                <a:spcPct val="100000"/>
              </a:lnSpc>
              <a:spcBef>
                <a:spcPts val="0"/>
              </a:spcBef>
              <a:spcAft>
                <a:spcPts val="0"/>
              </a:spcAft>
              <a:buSzPts val="2800"/>
              <a:buNone/>
            </a:pPr>
            <a:r>
              <a:rPr b="1" lang="en-US" sz="1800">
                <a:solidFill>
                  <a:schemeClr val="dk2"/>
                </a:solidFill>
              </a:rPr>
              <a:t>Swanandi Gaurang Parnaik</a:t>
            </a:r>
            <a:endParaRPr b="1">
              <a:solidFill>
                <a:srgbClr val="595959"/>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130" name="Shape 130"/>
        <p:cNvGrpSpPr/>
        <p:nvPr/>
      </p:nvGrpSpPr>
      <p:grpSpPr>
        <a:xfrm>
          <a:off x="0" y="0"/>
          <a:ext cx="0" cy="0"/>
          <a:chOff x="0" y="0"/>
          <a:chExt cx="0" cy="0"/>
        </a:xfrm>
      </p:grpSpPr>
      <p:sp>
        <p:nvSpPr>
          <p:cNvPr id="131" name="Google Shape;131;g2b83be95a43_0_630"/>
          <p:cNvSpPr txBox="1"/>
          <p:nvPr>
            <p:ph type="title"/>
          </p:nvPr>
        </p:nvSpPr>
        <p:spPr>
          <a:xfrm>
            <a:off x="139225" y="146200"/>
            <a:ext cx="8862900" cy="60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US" sz="2420">
                <a:solidFill>
                  <a:schemeClr val="lt1"/>
                </a:solidFill>
              </a:rPr>
              <a:t>VADER Sentiment Analysis</a:t>
            </a:r>
            <a:endParaRPr b="1" sz="2420">
              <a:solidFill>
                <a:schemeClr val="lt1"/>
              </a:solidFill>
            </a:endParaRPr>
          </a:p>
        </p:txBody>
      </p:sp>
      <p:sp>
        <p:nvSpPr>
          <p:cNvPr id="132" name="Google Shape;132;g2b83be95a43_0_630"/>
          <p:cNvSpPr txBox="1"/>
          <p:nvPr/>
        </p:nvSpPr>
        <p:spPr>
          <a:xfrm>
            <a:off x="994525" y="838675"/>
            <a:ext cx="7155000" cy="1166700"/>
          </a:xfrm>
          <a:prstGeom prst="rect">
            <a:avLst/>
          </a:prstGeom>
          <a:solidFill>
            <a:srgbClr val="0D1117"/>
          </a:solidFill>
          <a:ln>
            <a:noFill/>
          </a:ln>
        </p:spPr>
        <p:txBody>
          <a:bodyPr anchorCtr="0" anchor="t" bIns="91425" lIns="91425" spcFirstLastPara="1" rIns="91425" wrap="square" tIns="91425">
            <a:noAutofit/>
          </a:bodyPr>
          <a:lstStyle/>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value_counts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scores_df[</a:t>
            </a:r>
            <a:r>
              <a:rPr b="0" i="0" lang="en-US" sz="1000" u="none" cap="none" strike="noStrike">
                <a:solidFill>
                  <a:srgbClr val="A5D6FF"/>
                </a:solidFill>
                <a:highlight>
                  <a:srgbClr val="0D1117"/>
                </a:highlight>
                <a:latin typeface="JetBrains Mono"/>
                <a:ea typeface="JetBrains Mono"/>
                <a:cs typeface="JetBrains Mono"/>
                <a:sym typeface="JetBrains Mono"/>
              </a:rPr>
              <a:t>"Sentiment"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D2A8FF"/>
                </a:solidFill>
                <a:highlight>
                  <a:srgbClr val="0D1117"/>
                </a:highlight>
                <a:latin typeface="JetBrains Mono"/>
                <a:ea typeface="JetBrains Mono"/>
                <a:cs typeface="JetBrains Mono"/>
                <a:sym typeface="JetBrains Mono"/>
              </a:rPr>
              <a:t>value_counts</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px</a:t>
            </a:r>
            <a:r>
              <a:rPr b="0" i="0" lang="en-US" sz="1000" u="none" cap="none" strike="noStrike">
                <a:solidFill>
                  <a:srgbClr val="E6EDF3"/>
                </a:solidFill>
                <a:highlight>
                  <a:srgbClr val="0D1117"/>
                </a:highlight>
                <a:latin typeface="JetBrains Mono"/>
                <a:ea typeface="JetBrains Mono"/>
                <a:cs typeface="JetBrains Mono"/>
                <a:sym typeface="JetBrains Mono"/>
              </a:rPr>
              <a:t>.pie(</a:t>
            </a:r>
            <a:r>
              <a:rPr b="0" i="0" lang="en-US" sz="1000" u="none" cap="none" strike="noStrike">
                <a:solidFill>
                  <a:srgbClr val="FFA657"/>
                </a:solidFill>
                <a:highlight>
                  <a:srgbClr val="0D1117"/>
                </a:highlight>
                <a:latin typeface="JetBrains Mono"/>
                <a:ea typeface="JetBrains Mono"/>
                <a:cs typeface="JetBrains Mono"/>
                <a:sym typeface="JetBrains Mono"/>
              </a:rPr>
              <a:t>names</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value_counts.index, </a:t>
            </a:r>
            <a:r>
              <a:rPr b="0" i="0" lang="en-US" sz="1000" u="none" cap="none" strike="noStrike">
                <a:solidFill>
                  <a:srgbClr val="FFA657"/>
                </a:solidFill>
                <a:highlight>
                  <a:srgbClr val="0D1117"/>
                </a:highlight>
                <a:latin typeface="JetBrains Mono"/>
                <a:ea typeface="JetBrains Mono"/>
                <a:cs typeface="JetBrains Mono"/>
                <a:sym typeface="JetBrains Mono"/>
              </a:rPr>
              <a:t>values</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value_counts.values,</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color_discrete_sequence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"#00CC96"</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A5D6FF"/>
                </a:solidFill>
                <a:highlight>
                  <a:srgbClr val="0D1117"/>
                </a:highlight>
                <a:latin typeface="JetBrains Mono"/>
                <a:ea typeface="JetBrains Mono"/>
                <a:cs typeface="JetBrains Mono"/>
                <a:sym typeface="JetBrains Mono"/>
              </a:rPr>
              <a:t>"#636EFA"</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A5D6FF"/>
                </a:solidFill>
                <a:highlight>
                  <a:srgbClr val="0D1117"/>
                </a:highlight>
                <a:latin typeface="JetBrains Mono"/>
                <a:ea typeface="JetBrains Mono"/>
                <a:cs typeface="JetBrains Mono"/>
                <a:sym typeface="JetBrains Mono"/>
              </a:rPr>
              <a:t>"#EF553B"</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hole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0.5</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fig.update_layout(</a:t>
            </a:r>
            <a:r>
              <a:rPr b="0" i="0" lang="en-US" sz="1000" u="none" cap="none" strike="noStrike">
                <a:solidFill>
                  <a:srgbClr val="FFA657"/>
                </a:solidFill>
                <a:highlight>
                  <a:srgbClr val="0D1117"/>
                </a:highlight>
                <a:latin typeface="JetBrains Mono"/>
                <a:ea typeface="JetBrains Mono"/>
                <a:cs typeface="JetBrains Mono"/>
                <a:sym typeface="JetBrains Mono"/>
              </a:rPr>
              <a:t>legend</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"title"</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A5D6FF"/>
                </a:solidFill>
                <a:highlight>
                  <a:srgbClr val="0D1117"/>
                </a:highlight>
                <a:latin typeface="JetBrains Mono"/>
                <a:ea typeface="JetBrains Mono"/>
                <a:cs typeface="JetBrains Mono"/>
                <a:sym typeface="JetBrains Mono"/>
              </a:rPr>
              <a:t>"Sentiment"</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fig.show()</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t/>
            </a:r>
            <a:endParaRPr b="0" i="0" sz="900" u="none" cap="none" strike="noStrike">
              <a:solidFill>
                <a:srgbClr val="E6EDF3"/>
              </a:solidFill>
              <a:highlight>
                <a:srgbClr val="0D1117"/>
              </a:highlight>
              <a:latin typeface="JetBrains Mono"/>
              <a:ea typeface="JetBrains Mono"/>
              <a:cs typeface="JetBrains Mono"/>
              <a:sym typeface="JetBrains Mono"/>
            </a:endParaRPr>
          </a:p>
        </p:txBody>
      </p:sp>
      <p:sp>
        <p:nvSpPr>
          <p:cNvPr id="133" name="Google Shape;133;g2b83be95a43_0_630"/>
          <p:cNvSpPr txBox="1"/>
          <p:nvPr/>
        </p:nvSpPr>
        <p:spPr>
          <a:xfrm>
            <a:off x="993175" y="5069100"/>
            <a:ext cx="7155000" cy="1311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Arial"/>
                <a:ea typeface="Arial"/>
                <a:cs typeface="Arial"/>
                <a:sym typeface="Arial"/>
              </a:rPr>
              <a:t>Inference-</a:t>
            </a:r>
            <a:endParaRPr b="1" i="0" sz="1500" u="none" cap="none" strike="noStrike">
              <a:solidFill>
                <a:schemeClr val="lt1"/>
              </a:solidFill>
              <a:latin typeface="Arial"/>
              <a:ea typeface="Arial"/>
              <a:cs typeface="Arial"/>
              <a:sym typeface="Arial"/>
            </a:endParaRPr>
          </a:p>
          <a:p>
            <a:pPr indent="-311150" lvl="0" marL="457200" marR="0" rtl="0" algn="l">
              <a:lnSpc>
                <a:spcPct val="115000"/>
              </a:lnSpc>
              <a:spcBef>
                <a:spcPts val="100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As found out earlier from word cloud, bigrams, trigrams, etc., indeed majority of the reviews are </a:t>
            </a:r>
            <a:r>
              <a:rPr b="1" i="0" lang="en-US" sz="1300" u="none" cap="none" strike="noStrike">
                <a:solidFill>
                  <a:schemeClr val="lt1"/>
                </a:solidFill>
                <a:latin typeface="Arial"/>
                <a:ea typeface="Arial"/>
                <a:cs typeface="Arial"/>
                <a:sym typeface="Arial"/>
              </a:rPr>
              <a:t>positive</a:t>
            </a:r>
            <a:r>
              <a:rPr b="0" i="0" lang="en-US" sz="1300" u="none" cap="none" strike="noStrike">
                <a:solidFill>
                  <a:schemeClr val="lt1"/>
                </a:solidFill>
                <a:latin typeface="Arial"/>
                <a:ea typeface="Arial"/>
                <a:cs typeface="Arial"/>
                <a:sym typeface="Arial"/>
              </a:rPr>
              <a:t>.</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Very few reviews are </a:t>
            </a:r>
            <a:r>
              <a:rPr b="1" i="0" lang="en-US" sz="1300" u="none" cap="none" strike="noStrike">
                <a:solidFill>
                  <a:schemeClr val="lt1"/>
                </a:solidFill>
                <a:latin typeface="Arial"/>
                <a:ea typeface="Arial"/>
                <a:cs typeface="Arial"/>
                <a:sym typeface="Arial"/>
              </a:rPr>
              <a:t>negative</a:t>
            </a:r>
            <a:r>
              <a:rPr b="0" i="0" lang="en-US" sz="1300" u="none" cap="none" strike="noStrike">
                <a:solidFill>
                  <a:schemeClr val="lt1"/>
                </a:solidFill>
                <a:latin typeface="Arial"/>
                <a:ea typeface="Arial"/>
                <a:cs typeface="Arial"/>
                <a:sym typeface="Arial"/>
              </a:rPr>
              <a:t>. </a:t>
            </a:r>
            <a:endParaRPr b="0" i="0" sz="1300" u="none" cap="none" strike="noStrike">
              <a:solidFill>
                <a:schemeClr val="lt1"/>
              </a:solidFill>
              <a:latin typeface="Arial"/>
              <a:ea typeface="Arial"/>
              <a:cs typeface="Arial"/>
              <a:sym typeface="Arial"/>
            </a:endParaRPr>
          </a:p>
        </p:txBody>
      </p:sp>
      <p:pic>
        <p:nvPicPr>
          <p:cNvPr id="134" name="Google Shape;134;g2b83be95a43_0_630"/>
          <p:cNvPicPr preferRelativeResize="0"/>
          <p:nvPr/>
        </p:nvPicPr>
        <p:blipFill rotWithShape="1">
          <a:blip r:embed="rId3">
            <a:alphaModFix/>
          </a:blip>
          <a:srcRect b="0" l="11532" r="6095" t="0"/>
          <a:stretch/>
        </p:blipFill>
        <p:spPr>
          <a:xfrm>
            <a:off x="993175" y="1917425"/>
            <a:ext cx="7155000" cy="30231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138" name="Shape 138"/>
        <p:cNvGrpSpPr/>
        <p:nvPr/>
      </p:nvGrpSpPr>
      <p:grpSpPr>
        <a:xfrm>
          <a:off x="0" y="0"/>
          <a:ext cx="0" cy="0"/>
          <a:chOff x="0" y="0"/>
          <a:chExt cx="0" cy="0"/>
        </a:xfrm>
      </p:grpSpPr>
      <p:sp>
        <p:nvSpPr>
          <p:cNvPr id="139" name="Google Shape;139;g2b83be95a43_0_650"/>
          <p:cNvSpPr txBox="1"/>
          <p:nvPr>
            <p:ph type="title"/>
          </p:nvPr>
        </p:nvSpPr>
        <p:spPr>
          <a:xfrm>
            <a:off x="139225" y="146200"/>
            <a:ext cx="8862900" cy="60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US" sz="2420">
                <a:solidFill>
                  <a:schemeClr val="lt1"/>
                </a:solidFill>
              </a:rPr>
              <a:t>Distribution Of Sentiment By Rating</a:t>
            </a:r>
            <a:endParaRPr b="1" sz="2420">
              <a:solidFill>
                <a:schemeClr val="lt1"/>
              </a:solidFill>
            </a:endParaRPr>
          </a:p>
        </p:txBody>
      </p:sp>
      <p:sp>
        <p:nvSpPr>
          <p:cNvPr id="140" name="Google Shape;140;g2b83be95a43_0_650"/>
          <p:cNvSpPr txBox="1"/>
          <p:nvPr/>
        </p:nvSpPr>
        <p:spPr>
          <a:xfrm>
            <a:off x="368600" y="5688300"/>
            <a:ext cx="8410200" cy="1169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Arial"/>
                <a:ea typeface="Arial"/>
                <a:cs typeface="Arial"/>
                <a:sym typeface="Arial"/>
              </a:rPr>
              <a:t>Inference-</a:t>
            </a:r>
            <a:endParaRPr b="1" i="0" sz="1500" u="none" cap="none" strike="noStrike">
              <a:solidFill>
                <a:schemeClr val="lt1"/>
              </a:solidFill>
              <a:latin typeface="Arial"/>
              <a:ea typeface="Arial"/>
              <a:cs typeface="Arial"/>
              <a:sym typeface="Arial"/>
            </a:endParaRPr>
          </a:p>
          <a:p>
            <a:pPr indent="-311150" lvl="0" marL="457200" marR="0" rtl="0" algn="l">
              <a:lnSpc>
                <a:spcPct val="115000"/>
              </a:lnSpc>
              <a:spcBef>
                <a:spcPts val="100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With increase in rating, number of positive reviews also increases.</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Majority of negative reviews fall in 1-2 ratings.</a:t>
            </a:r>
            <a:endParaRPr b="0" i="0" sz="1300" u="none" cap="none" strike="noStrike">
              <a:solidFill>
                <a:schemeClr val="lt1"/>
              </a:solidFill>
              <a:latin typeface="Arial"/>
              <a:ea typeface="Arial"/>
              <a:cs typeface="Arial"/>
              <a:sym typeface="Arial"/>
            </a:endParaRPr>
          </a:p>
        </p:txBody>
      </p:sp>
      <p:pic>
        <p:nvPicPr>
          <p:cNvPr id="141" name="Google Shape;141;g2b83be95a43_0_650"/>
          <p:cNvPicPr preferRelativeResize="0"/>
          <p:nvPr/>
        </p:nvPicPr>
        <p:blipFill rotWithShape="1">
          <a:blip r:embed="rId3">
            <a:alphaModFix/>
          </a:blip>
          <a:srcRect b="0" l="0" r="0" t="0"/>
          <a:stretch/>
        </p:blipFill>
        <p:spPr>
          <a:xfrm>
            <a:off x="365575" y="2279600"/>
            <a:ext cx="8410199" cy="3408700"/>
          </a:xfrm>
          <a:prstGeom prst="rect">
            <a:avLst/>
          </a:prstGeom>
          <a:noFill/>
          <a:ln>
            <a:noFill/>
          </a:ln>
        </p:spPr>
      </p:pic>
      <p:sp>
        <p:nvSpPr>
          <p:cNvPr id="142" name="Google Shape;142;g2b83be95a43_0_650"/>
          <p:cNvSpPr txBox="1"/>
          <p:nvPr/>
        </p:nvSpPr>
        <p:spPr>
          <a:xfrm>
            <a:off x="368600" y="838675"/>
            <a:ext cx="8410200" cy="1795500"/>
          </a:xfrm>
          <a:prstGeom prst="rect">
            <a:avLst/>
          </a:prstGeom>
          <a:solidFill>
            <a:srgbClr val="0D1117"/>
          </a:solidFill>
          <a:ln>
            <a:noFill/>
          </a:ln>
        </p:spPr>
        <p:txBody>
          <a:bodyPr anchorCtr="0" anchor="t" bIns="91425" lIns="91425" spcFirstLastPara="1" rIns="91425" wrap="square" tIns="91425">
            <a:noAutofit/>
          </a:bodyPr>
          <a:lstStyle/>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rating_counts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scores_df.</a:t>
            </a:r>
            <a:r>
              <a:rPr b="0" i="0" lang="en-US" sz="1000" u="none" cap="none" strike="noStrike">
                <a:solidFill>
                  <a:srgbClr val="D2A8FF"/>
                </a:solidFill>
                <a:highlight>
                  <a:srgbClr val="0D1117"/>
                </a:highlight>
                <a:latin typeface="JetBrains Mono"/>
                <a:ea typeface="JetBrains Mono"/>
                <a:cs typeface="JetBrains Mono"/>
                <a:sym typeface="JetBrains Mono"/>
              </a:rPr>
              <a:t>groupby</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"Rating"</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A5D6FF"/>
                </a:solidFill>
                <a:highlight>
                  <a:srgbClr val="0D1117"/>
                </a:highlight>
                <a:latin typeface="JetBrains Mono"/>
                <a:ea typeface="JetBrains Mono"/>
                <a:cs typeface="JetBrains Mono"/>
                <a:sym typeface="JetBrains Mono"/>
              </a:rPr>
              <a:t>"Sentiment"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D2A8FF"/>
                </a:solidFill>
                <a:highlight>
                  <a:srgbClr val="0D1117"/>
                </a:highlight>
                <a:latin typeface="JetBrains Mono"/>
                <a:ea typeface="JetBrains Mono"/>
                <a:cs typeface="JetBrains Mono"/>
                <a:sym typeface="JetBrains Mono"/>
              </a:rPr>
              <a:t>size</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D2A8FF"/>
                </a:solidFill>
                <a:highlight>
                  <a:srgbClr val="0D1117"/>
                </a:highlight>
                <a:latin typeface="JetBrains Mono"/>
                <a:ea typeface="JetBrains Mono"/>
                <a:cs typeface="JetBrains Mono"/>
                <a:sym typeface="JetBrains Mono"/>
              </a:rPr>
              <a:t>unstack</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D2A8FF"/>
                </a:solidFill>
                <a:highlight>
                  <a:srgbClr val="0D1117"/>
                </a:highlight>
                <a:latin typeface="JetBrains Mono"/>
                <a:ea typeface="JetBrains Mono"/>
                <a:cs typeface="JetBrains Mono"/>
                <a:sym typeface="JetBrains Mono"/>
              </a:rPr>
              <a:t>fillna</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0</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go</a:t>
            </a:r>
            <a:r>
              <a:rPr b="0" i="0" lang="en-US" sz="1000" u="none" cap="none" strike="noStrike">
                <a:solidFill>
                  <a:srgbClr val="E6EDF3"/>
                </a:solidFill>
                <a:highlight>
                  <a:srgbClr val="0D1117"/>
                </a:highlight>
                <a:latin typeface="JetBrains Mono"/>
                <a:ea typeface="JetBrains Mono"/>
                <a:cs typeface="JetBrains Mono"/>
                <a:sym typeface="JetBrains Mono"/>
              </a:rPr>
              <a:t>.Figure()</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FF7B72"/>
                </a:solidFill>
                <a:highlight>
                  <a:srgbClr val="0D1117"/>
                </a:highlight>
                <a:latin typeface="JetBrains Mono"/>
                <a:ea typeface="JetBrains Mono"/>
                <a:cs typeface="JetBrains Mono"/>
                <a:sym typeface="JetBrains Mono"/>
              </a:rPr>
              <a:t>for</a:t>
            </a:r>
            <a:r>
              <a:rPr b="0" i="0" lang="en-US" sz="1000" u="none" cap="none" strike="noStrike">
                <a:solidFill>
                  <a:srgbClr val="E6EDF3"/>
                </a:solidFill>
                <a:highlight>
                  <a:srgbClr val="0D1117"/>
                </a:highlight>
                <a:latin typeface="JetBrains Mono"/>
                <a:ea typeface="JetBrains Mono"/>
                <a:cs typeface="JetBrains Mono"/>
                <a:sym typeface="JetBrains Mono"/>
              </a:rPr>
              <a:t> sentiment </a:t>
            </a:r>
            <a:r>
              <a:rPr b="0" i="0" lang="en-US" sz="1000" u="none" cap="none" strike="noStrike">
                <a:solidFill>
                  <a:srgbClr val="79C0FF"/>
                </a:solidFill>
                <a:highlight>
                  <a:srgbClr val="0D1117"/>
                </a:highlight>
                <a:latin typeface="JetBrains Mono"/>
                <a:ea typeface="JetBrains Mono"/>
                <a:cs typeface="JetBrains Mono"/>
                <a:sym typeface="JetBrains Mono"/>
              </a:rPr>
              <a:t>in</a:t>
            </a:r>
            <a:r>
              <a:rPr b="0" i="0" lang="en-US" sz="1000" u="none" cap="none" strike="noStrike">
                <a:solidFill>
                  <a:srgbClr val="E6EDF3"/>
                </a:solidFill>
                <a:highlight>
                  <a:srgbClr val="0D1117"/>
                </a:highlight>
                <a:latin typeface="JetBrains Mono"/>
                <a:ea typeface="JetBrains Mono"/>
                <a:cs typeface="JetBrains Mono"/>
                <a:sym typeface="JetBrains Mono"/>
              </a:rPr>
              <a:t> rating_counts.columns:</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   	fig.add_trace(</a:t>
            </a:r>
            <a:r>
              <a:rPr b="0" i="0" lang="en-US" sz="1000" u="none" cap="none" strike="noStrike">
                <a:solidFill>
                  <a:srgbClr val="FFA657"/>
                </a:solidFill>
                <a:highlight>
                  <a:srgbClr val="0D1117"/>
                </a:highlight>
                <a:latin typeface="JetBrains Mono"/>
                <a:ea typeface="JetBrains Mono"/>
                <a:cs typeface="JetBrains Mono"/>
                <a:sym typeface="JetBrains Mono"/>
              </a:rPr>
              <a:t>go</a:t>
            </a:r>
            <a:r>
              <a:rPr b="0" i="0" lang="en-US" sz="1000" u="none" cap="none" strike="noStrike">
                <a:solidFill>
                  <a:srgbClr val="E6EDF3"/>
                </a:solidFill>
                <a:highlight>
                  <a:srgbClr val="0D1117"/>
                </a:highlight>
                <a:latin typeface="JetBrains Mono"/>
                <a:ea typeface="JetBrains Mono"/>
                <a:cs typeface="JetBrains Mono"/>
                <a:sym typeface="JetBrains Mono"/>
              </a:rPr>
              <a:t>.Bar(</a:t>
            </a:r>
            <a:r>
              <a:rPr b="0" i="0" lang="en-US" sz="1000" u="none" cap="none" strike="noStrike">
                <a:solidFill>
                  <a:srgbClr val="FFA657"/>
                </a:solidFill>
                <a:highlight>
                  <a:srgbClr val="0D1117"/>
                </a:highlight>
                <a:latin typeface="JetBrains Mono"/>
                <a:ea typeface="JetBrains Mono"/>
                <a:cs typeface="JetBrains Mono"/>
                <a:sym typeface="JetBrains Mono"/>
              </a:rPr>
              <a:t>name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sentiment, </a:t>
            </a:r>
            <a:r>
              <a:rPr b="0" i="0" lang="en-US" sz="1000" u="none" cap="none" strike="noStrike">
                <a:solidFill>
                  <a:srgbClr val="FFA657"/>
                </a:solidFill>
                <a:highlight>
                  <a:srgbClr val="0D1117"/>
                </a:highlight>
                <a:latin typeface="JetBrains Mono"/>
                <a:ea typeface="JetBrains Mono"/>
                <a:cs typeface="JetBrains Mono"/>
                <a:sym typeface="JetBrains Mono"/>
              </a:rPr>
              <a:t>x</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rating_counts.index, </a:t>
            </a:r>
            <a:r>
              <a:rPr b="0" i="0" lang="en-US" sz="1000" u="none" cap="none" strike="noStrike">
                <a:solidFill>
                  <a:srgbClr val="FFA657"/>
                </a:solidFill>
                <a:highlight>
                  <a:srgbClr val="0D1117"/>
                </a:highlight>
                <a:latin typeface="JetBrains Mono"/>
                <a:ea typeface="JetBrains Mono"/>
                <a:cs typeface="JetBrains Mono"/>
                <a:sym typeface="JetBrains Mono"/>
              </a:rPr>
              <a:t>y</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rating_counts[sentiment]))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fig.update_layout(</a:t>
            </a:r>
            <a:r>
              <a:rPr b="0" i="0" lang="en-US" sz="1000" u="none" cap="none" strike="noStrike">
                <a:solidFill>
                  <a:srgbClr val="FFA657"/>
                </a:solidFill>
                <a:highlight>
                  <a:srgbClr val="0D1117"/>
                </a:highlight>
                <a:latin typeface="JetBrains Mono"/>
                <a:ea typeface="JetBrains Mono"/>
                <a:cs typeface="JetBrains Mono"/>
                <a:sym typeface="JetBrains Mono"/>
              </a:rPr>
              <a:t>barmode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"stack"</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fig.update_layout(</a:t>
            </a:r>
            <a:r>
              <a:rPr b="0" i="0" lang="en-US" sz="1000" u="none" cap="none" strike="noStrike">
                <a:solidFill>
                  <a:srgbClr val="FFA657"/>
                </a:solidFill>
                <a:highlight>
                  <a:srgbClr val="0D1117"/>
                </a:highlight>
                <a:latin typeface="JetBrains Mono"/>
                <a:ea typeface="JetBrains Mono"/>
                <a:cs typeface="JetBrains Mono"/>
                <a:sym typeface="JetBrains Mono"/>
              </a:rPr>
              <a:t>xaxis_title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"Rating"</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yaxis_title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"Count"</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legend</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"title"</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A5D6FF"/>
                </a:solidFill>
                <a:highlight>
                  <a:srgbClr val="0D1117"/>
                </a:highlight>
                <a:latin typeface="JetBrains Mono"/>
                <a:ea typeface="JetBrains Mono"/>
                <a:cs typeface="JetBrains Mono"/>
                <a:sym typeface="JetBrains Mono"/>
              </a:rPr>
              <a:t>"Sentiment"</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fig.show()</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146" name="Shape 146"/>
        <p:cNvGrpSpPr/>
        <p:nvPr/>
      </p:nvGrpSpPr>
      <p:grpSpPr>
        <a:xfrm>
          <a:off x="0" y="0"/>
          <a:ext cx="0" cy="0"/>
          <a:chOff x="0" y="0"/>
          <a:chExt cx="0" cy="0"/>
        </a:xfrm>
      </p:grpSpPr>
      <p:sp>
        <p:nvSpPr>
          <p:cNvPr id="147" name="Google Shape;147;g2b83be95a43_0_664"/>
          <p:cNvSpPr txBox="1"/>
          <p:nvPr>
            <p:ph type="title"/>
          </p:nvPr>
        </p:nvSpPr>
        <p:spPr>
          <a:xfrm>
            <a:off x="139225" y="146200"/>
            <a:ext cx="8862900" cy="60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US" sz="2420">
                <a:solidFill>
                  <a:schemeClr val="lt1"/>
                </a:solidFill>
              </a:rPr>
              <a:t>What words stand out for both sentiments?</a:t>
            </a:r>
            <a:endParaRPr b="1" sz="2420">
              <a:solidFill>
                <a:schemeClr val="lt1"/>
              </a:solidFill>
            </a:endParaRPr>
          </a:p>
        </p:txBody>
      </p:sp>
      <p:sp>
        <p:nvSpPr>
          <p:cNvPr id="148" name="Google Shape;148;g2b83be95a43_0_664"/>
          <p:cNvSpPr txBox="1"/>
          <p:nvPr/>
        </p:nvSpPr>
        <p:spPr>
          <a:xfrm>
            <a:off x="368600" y="5079350"/>
            <a:ext cx="8351400" cy="1653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Arial"/>
                <a:ea typeface="Arial"/>
                <a:cs typeface="Arial"/>
                <a:sym typeface="Arial"/>
              </a:rPr>
              <a:t>Inference-</a:t>
            </a:r>
            <a:endParaRPr b="1" i="0" sz="1500" u="none" cap="none" strike="noStrike">
              <a:solidFill>
                <a:schemeClr val="lt1"/>
              </a:solidFill>
              <a:latin typeface="Arial"/>
              <a:ea typeface="Arial"/>
              <a:cs typeface="Arial"/>
              <a:sym typeface="Arial"/>
            </a:endParaRPr>
          </a:p>
          <a:p>
            <a:pPr indent="-311150" lvl="0" marL="457200" marR="0" rtl="0" algn="l">
              <a:lnSpc>
                <a:spcPct val="115000"/>
              </a:lnSpc>
              <a:spcBef>
                <a:spcPts val="1000"/>
              </a:spcBef>
              <a:spcAft>
                <a:spcPts val="0"/>
              </a:spcAft>
              <a:buClr>
                <a:schemeClr val="lt1"/>
              </a:buClr>
              <a:buSzPts val="1300"/>
              <a:buFont typeface="Arial"/>
              <a:buChar char="●"/>
            </a:pPr>
            <a:r>
              <a:rPr b="1" i="0" lang="en-US" sz="1300" u="none" cap="none" strike="noStrike">
                <a:solidFill>
                  <a:schemeClr val="lt1"/>
                </a:solidFill>
                <a:latin typeface="Arial"/>
                <a:ea typeface="Arial"/>
                <a:cs typeface="Arial"/>
                <a:sym typeface="Arial"/>
              </a:rPr>
              <a:t>hotel</a:t>
            </a:r>
            <a:r>
              <a:rPr b="0" i="0" lang="en-US" sz="1300" u="none" cap="none" strike="noStrike">
                <a:solidFill>
                  <a:schemeClr val="lt1"/>
                </a:solidFill>
                <a:latin typeface="Arial"/>
                <a:ea typeface="Arial"/>
                <a:cs typeface="Arial"/>
                <a:sym typeface="Arial"/>
              </a:rPr>
              <a:t> is the main topic in both positive and negative reviews. And indeed it should be like this.</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In negative reviews </a:t>
            </a:r>
            <a:r>
              <a:rPr b="1" i="0" lang="en-US" sz="1300" u="none" cap="none" strike="noStrike">
                <a:solidFill>
                  <a:schemeClr val="lt1"/>
                </a:solidFill>
                <a:latin typeface="Arial"/>
                <a:ea typeface="Arial"/>
                <a:cs typeface="Arial"/>
                <a:sym typeface="Arial"/>
              </a:rPr>
              <a:t>room</a:t>
            </a:r>
            <a:r>
              <a:rPr b="0" i="0" lang="en-US" sz="1300" u="none" cap="none" strike="noStrike">
                <a:solidFill>
                  <a:schemeClr val="lt1"/>
                </a:solidFill>
                <a:latin typeface="Arial"/>
                <a:ea typeface="Arial"/>
                <a:cs typeface="Arial"/>
                <a:sym typeface="Arial"/>
              </a:rPr>
              <a:t> is another biggest topic. This indicates that people who wrote negative reviews had faced most of the problems in their rooms.</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In negative reviews there are mostly positive sounding words but still there are negative words like </a:t>
            </a:r>
            <a:r>
              <a:rPr b="1" i="0" lang="en-US" sz="1300" u="none" cap="none" strike="noStrike">
                <a:solidFill>
                  <a:schemeClr val="lt1"/>
                </a:solidFill>
                <a:latin typeface="Arial"/>
                <a:ea typeface="Arial"/>
                <a:cs typeface="Arial"/>
                <a:sym typeface="Arial"/>
              </a:rPr>
              <a:t>bad</a:t>
            </a:r>
            <a:r>
              <a:rPr b="0" i="0" lang="en-US" sz="1300" u="none" cap="none" strike="noStrike">
                <a:solidFill>
                  <a:schemeClr val="lt1"/>
                </a:solidFill>
                <a:latin typeface="Arial"/>
                <a:ea typeface="Arial"/>
                <a:cs typeface="Arial"/>
                <a:sym typeface="Arial"/>
              </a:rPr>
              <a:t>, </a:t>
            </a:r>
            <a:r>
              <a:rPr b="1" i="0" lang="en-US" sz="1300" u="none" cap="none" strike="noStrike">
                <a:solidFill>
                  <a:schemeClr val="lt1"/>
                </a:solidFill>
                <a:latin typeface="Arial"/>
                <a:ea typeface="Arial"/>
                <a:cs typeface="Arial"/>
                <a:sym typeface="Arial"/>
              </a:rPr>
              <a:t>rude</a:t>
            </a:r>
            <a:r>
              <a:rPr b="0" i="0" lang="en-US" sz="1300" u="none" cap="none" strike="noStrike">
                <a:solidFill>
                  <a:schemeClr val="lt1"/>
                </a:solidFill>
                <a:latin typeface="Arial"/>
                <a:ea typeface="Arial"/>
                <a:cs typeface="Arial"/>
                <a:sym typeface="Arial"/>
              </a:rPr>
              <a:t>, </a:t>
            </a:r>
            <a:r>
              <a:rPr b="1" i="0" lang="en-US" sz="1300" u="none" cap="none" strike="noStrike">
                <a:solidFill>
                  <a:schemeClr val="lt1"/>
                </a:solidFill>
                <a:latin typeface="Arial"/>
                <a:ea typeface="Arial"/>
                <a:cs typeface="Arial"/>
                <a:sym typeface="Arial"/>
              </a:rPr>
              <a:t>problem</a:t>
            </a:r>
            <a:r>
              <a:rPr b="0" i="0" lang="en-US" sz="1300" u="none" cap="none" strike="noStrike">
                <a:solidFill>
                  <a:schemeClr val="lt1"/>
                </a:solidFill>
                <a:latin typeface="Arial"/>
                <a:ea typeface="Arial"/>
                <a:cs typeface="Arial"/>
                <a:sym typeface="Arial"/>
              </a:rPr>
              <a:t>, </a:t>
            </a:r>
            <a:r>
              <a:rPr b="1" i="0" lang="en-US" sz="1300" u="none" cap="none" strike="noStrike">
                <a:solidFill>
                  <a:schemeClr val="lt1"/>
                </a:solidFill>
                <a:latin typeface="Arial"/>
                <a:ea typeface="Arial"/>
                <a:cs typeface="Arial"/>
                <a:sym typeface="Arial"/>
              </a:rPr>
              <a:t>dirty</a:t>
            </a:r>
            <a:r>
              <a:rPr b="0" i="0" lang="en-US" sz="1300" u="none" cap="none" strike="noStrike">
                <a:solidFill>
                  <a:schemeClr val="lt1"/>
                </a:solidFill>
                <a:latin typeface="Arial"/>
                <a:ea typeface="Arial"/>
                <a:cs typeface="Arial"/>
                <a:sym typeface="Arial"/>
              </a:rPr>
              <a:t>, etc., this means some of the hotels are lacking a little bit in providing good and useful services to customers.</a:t>
            </a:r>
            <a:endParaRPr b="0" i="0" sz="1300" u="none" cap="none" strike="noStrike">
              <a:solidFill>
                <a:schemeClr val="lt1"/>
              </a:solidFill>
              <a:latin typeface="Arial"/>
              <a:ea typeface="Arial"/>
              <a:cs typeface="Arial"/>
              <a:sym typeface="Arial"/>
            </a:endParaRPr>
          </a:p>
        </p:txBody>
      </p:sp>
      <p:sp>
        <p:nvSpPr>
          <p:cNvPr id="149" name="Google Shape;149;g2b83be95a43_0_664"/>
          <p:cNvSpPr txBox="1"/>
          <p:nvPr/>
        </p:nvSpPr>
        <p:spPr>
          <a:xfrm>
            <a:off x="368600" y="838675"/>
            <a:ext cx="8410200" cy="1552200"/>
          </a:xfrm>
          <a:prstGeom prst="rect">
            <a:avLst/>
          </a:prstGeom>
          <a:solidFill>
            <a:srgbClr val="0D1117"/>
          </a:solidFill>
          <a:ln>
            <a:noFill/>
          </a:ln>
        </p:spPr>
        <p:txBody>
          <a:bodyPr anchorCtr="0" anchor="t" bIns="91425" lIns="91425" spcFirstLastPara="1" rIns="91425" wrap="square" tIns="91425">
            <a:noAutofit/>
          </a:bodyPr>
          <a:lstStyle/>
          <a:p>
            <a:pPr indent="0" lvl="0" marL="0" marR="0" rtl="0" algn="l">
              <a:lnSpc>
                <a:spcPct val="130434"/>
              </a:lnSpc>
              <a:spcBef>
                <a:spcPts val="0"/>
              </a:spcBef>
              <a:spcAft>
                <a:spcPts val="0"/>
              </a:spcAft>
              <a:buClr>
                <a:srgbClr val="000000"/>
              </a:buClr>
              <a:buSzPts val="900"/>
              <a:buFont typeface="Arial"/>
              <a:buNone/>
            </a:pPr>
            <a:r>
              <a:rPr b="0" i="0" lang="en-US" sz="900" u="none" cap="none" strike="noStrike">
                <a:solidFill>
                  <a:srgbClr val="E6EDF3"/>
                </a:solidFill>
                <a:highlight>
                  <a:srgbClr val="0D1117"/>
                </a:highlight>
                <a:latin typeface="JetBrains Mono"/>
                <a:ea typeface="JetBrains Mono"/>
                <a:cs typeface="JetBrains Mono"/>
                <a:sym typeface="JetBrains Mono"/>
              </a:rPr>
              <a:t>fig, axs </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plt</a:t>
            </a:r>
            <a:r>
              <a:rPr b="0" i="0" lang="en-US" sz="900" u="none" cap="none" strike="noStrike">
                <a:solidFill>
                  <a:srgbClr val="E6EDF3"/>
                </a:solidFill>
                <a:highlight>
                  <a:srgbClr val="0D1117"/>
                </a:highlight>
                <a:latin typeface="JetBrains Mono"/>
                <a:ea typeface="JetBrains Mono"/>
                <a:cs typeface="JetBrains Mono"/>
                <a:sym typeface="JetBrains Mono"/>
              </a:rPr>
              <a:t>.</a:t>
            </a:r>
            <a:r>
              <a:rPr b="0" i="0" lang="en-US" sz="900" u="none" cap="none" strike="noStrike">
                <a:solidFill>
                  <a:srgbClr val="D2A8FF"/>
                </a:solidFill>
                <a:highlight>
                  <a:srgbClr val="0D1117"/>
                </a:highlight>
                <a:latin typeface="JetBrains Mono"/>
                <a:ea typeface="JetBrains Mono"/>
                <a:cs typeface="JetBrains Mono"/>
                <a:sym typeface="JetBrains Mono"/>
              </a:rPr>
              <a:t>subplots</a:t>
            </a:r>
            <a:r>
              <a:rPr b="0" i="0" lang="en-US" sz="900" u="none" cap="none" strike="noStrike">
                <a:solidFill>
                  <a:srgbClr val="E6EDF3"/>
                </a:solidFill>
                <a:highlight>
                  <a:srgbClr val="0D1117"/>
                </a:highlight>
                <a:latin typeface="JetBrains Mono"/>
                <a:ea typeface="JetBrains Mono"/>
                <a:cs typeface="JetBrains Mono"/>
                <a:sym typeface="JetBrains Mono"/>
              </a:rPr>
              <a:t>(</a:t>
            </a:r>
            <a:r>
              <a:rPr b="0" i="0" lang="en-US" sz="900" u="none" cap="none" strike="noStrike">
                <a:solidFill>
                  <a:srgbClr val="FFA657"/>
                </a:solidFill>
                <a:highlight>
                  <a:srgbClr val="0D1117"/>
                </a:highlight>
                <a:latin typeface="JetBrains Mono"/>
                <a:ea typeface="JetBrains Mono"/>
                <a:cs typeface="JetBrains Mono"/>
                <a:sym typeface="JetBrains Mono"/>
              </a:rPr>
              <a:t>nrows</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79C0FF"/>
                </a:solidFill>
                <a:highlight>
                  <a:srgbClr val="0D1117"/>
                </a:highlight>
                <a:latin typeface="JetBrains Mono"/>
                <a:ea typeface="JetBrains Mono"/>
                <a:cs typeface="JetBrains Mono"/>
                <a:sym typeface="JetBrains Mono"/>
              </a:rPr>
              <a:t>1</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ncols</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79C0FF"/>
                </a:solidFill>
                <a:highlight>
                  <a:srgbClr val="0D1117"/>
                </a:highlight>
                <a:latin typeface="JetBrains Mono"/>
                <a:ea typeface="JetBrains Mono"/>
                <a:cs typeface="JetBrains Mono"/>
                <a:sym typeface="JetBrains Mono"/>
              </a:rPr>
              <a:t>2</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figsize</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E6EDF3"/>
                </a:solidFill>
                <a:highlight>
                  <a:srgbClr val="0D1117"/>
                </a:highlight>
                <a:latin typeface="JetBrains Mono"/>
                <a:ea typeface="JetBrains Mono"/>
                <a:cs typeface="JetBrains Mono"/>
                <a:sym typeface="JetBrains Mono"/>
              </a:rPr>
              <a:t>(</a:t>
            </a:r>
            <a:r>
              <a:rPr b="0" i="0" lang="en-US" sz="900" u="none" cap="none" strike="noStrike">
                <a:solidFill>
                  <a:srgbClr val="79C0FF"/>
                </a:solidFill>
                <a:highlight>
                  <a:srgbClr val="0D1117"/>
                </a:highlight>
                <a:latin typeface="JetBrains Mono"/>
                <a:ea typeface="JetBrains Mono"/>
                <a:cs typeface="JetBrains Mono"/>
                <a:sym typeface="JetBrains Mono"/>
              </a:rPr>
              <a:t>12</a:t>
            </a:r>
            <a:r>
              <a:rPr b="0" i="0" lang="en-US" sz="900" u="none" cap="none" strike="noStrike">
                <a:solidFill>
                  <a:srgbClr val="E6EDF3"/>
                </a:solidFill>
                <a:highlight>
                  <a:srgbClr val="0D1117"/>
                </a:highlight>
                <a:latin typeface="JetBrains Mono"/>
                <a:ea typeface="JetBrains Mono"/>
                <a:cs typeface="JetBrains Mono"/>
                <a:sym typeface="JetBrains Mono"/>
              </a:rPr>
              <a:t>,</a:t>
            </a:r>
            <a:r>
              <a:rPr b="0" i="0" lang="en-US" sz="900" u="none" cap="none" strike="noStrike">
                <a:solidFill>
                  <a:srgbClr val="79C0FF"/>
                </a:solidFill>
                <a:highlight>
                  <a:srgbClr val="0D1117"/>
                </a:highlight>
                <a:latin typeface="JetBrains Mono"/>
                <a:ea typeface="JetBrains Mono"/>
                <a:cs typeface="JetBrains Mono"/>
                <a:sym typeface="JetBrains Mono"/>
              </a:rPr>
              <a:t>7</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dpi</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79C0FF"/>
                </a:solidFill>
                <a:highlight>
                  <a:srgbClr val="0D1117"/>
                </a:highlight>
                <a:latin typeface="JetBrains Mono"/>
                <a:ea typeface="JetBrains Mono"/>
                <a:cs typeface="JetBrains Mono"/>
                <a:sym typeface="JetBrains Mono"/>
              </a:rPr>
              <a:t>250</a:t>
            </a:r>
            <a:r>
              <a:rPr b="0" i="0" lang="en-US" sz="900" u="none" cap="none" strike="noStrike">
                <a:solidFill>
                  <a:srgbClr val="E6EDF3"/>
                </a:solidFill>
                <a:highlight>
                  <a:srgbClr val="0D1117"/>
                </a:highlight>
                <a:latin typeface="JetBrains Mono"/>
                <a:ea typeface="JetBrains Mono"/>
                <a:cs typeface="JetBrains Mono"/>
                <a:sym typeface="JetBrains Mono"/>
              </a:rPr>
              <a:t>)</a:t>
            </a:r>
            <a:endParaRPr b="0" i="0" sz="9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rPr b="0" i="0" lang="en-US" sz="900" u="none" cap="none" strike="noStrike">
                <a:solidFill>
                  <a:srgbClr val="E6EDF3"/>
                </a:solidFill>
                <a:highlight>
                  <a:srgbClr val="0D1117"/>
                </a:highlight>
                <a:latin typeface="JetBrains Mono"/>
                <a:ea typeface="JetBrains Mono"/>
                <a:cs typeface="JetBrains Mono"/>
                <a:sym typeface="JetBrains Mono"/>
              </a:rPr>
              <a:t>axs[</a:t>
            </a:r>
            <a:r>
              <a:rPr b="0" i="0" lang="en-US" sz="900" u="none" cap="none" strike="noStrike">
                <a:solidFill>
                  <a:srgbClr val="79C0FF"/>
                </a:solidFill>
                <a:highlight>
                  <a:srgbClr val="0D1117"/>
                </a:highlight>
                <a:latin typeface="JetBrains Mono"/>
                <a:ea typeface="JetBrains Mono"/>
                <a:cs typeface="JetBrains Mono"/>
                <a:sym typeface="JetBrains Mono"/>
              </a:rPr>
              <a:t>0</a:t>
            </a:r>
            <a:r>
              <a:rPr b="0" i="0" lang="en-US" sz="900" u="none" cap="none" strike="noStrike">
                <a:solidFill>
                  <a:srgbClr val="E6EDF3"/>
                </a:solidFill>
                <a:highlight>
                  <a:srgbClr val="0D1117"/>
                </a:highlight>
                <a:latin typeface="JetBrains Mono"/>
                <a:ea typeface="JetBrains Mono"/>
                <a:cs typeface="JetBrains Mono"/>
                <a:sym typeface="JetBrains Mono"/>
              </a:rPr>
              <a:t>].imshow(positive_wordcloud, </a:t>
            </a:r>
            <a:r>
              <a:rPr b="0" i="0" lang="en-US" sz="900" u="none" cap="none" strike="noStrike">
                <a:solidFill>
                  <a:srgbClr val="FFA657"/>
                </a:solidFill>
                <a:highlight>
                  <a:srgbClr val="0D1117"/>
                </a:highlight>
                <a:latin typeface="JetBrains Mono"/>
                <a:ea typeface="JetBrains Mono"/>
                <a:cs typeface="JetBrains Mono"/>
                <a:sym typeface="JetBrains Mono"/>
              </a:rPr>
              <a:t>interpolation</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A5D6FF"/>
                </a:solidFill>
                <a:highlight>
                  <a:srgbClr val="0D1117"/>
                </a:highlight>
                <a:latin typeface="JetBrains Mono"/>
                <a:ea typeface="JetBrains Mono"/>
                <a:cs typeface="JetBrains Mono"/>
                <a:sym typeface="JetBrains Mono"/>
              </a:rPr>
              <a:t>"bilinear"</a:t>
            </a:r>
            <a:r>
              <a:rPr b="0" i="0" lang="en-US" sz="900" u="none" cap="none" strike="noStrike">
                <a:solidFill>
                  <a:srgbClr val="E6EDF3"/>
                </a:solidFill>
                <a:highlight>
                  <a:srgbClr val="0D1117"/>
                </a:highlight>
                <a:latin typeface="JetBrains Mono"/>
                <a:ea typeface="JetBrains Mono"/>
                <a:cs typeface="JetBrains Mono"/>
                <a:sym typeface="JetBrains Mono"/>
              </a:rPr>
              <a:t>)</a:t>
            </a:r>
            <a:endParaRPr b="0" i="0" sz="9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rPr b="0" i="0" lang="en-US" sz="900" u="none" cap="none" strike="noStrike">
                <a:solidFill>
                  <a:srgbClr val="E6EDF3"/>
                </a:solidFill>
                <a:highlight>
                  <a:srgbClr val="0D1117"/>
                </a:highlight>
                <a:latin typeface="JetBrains Mono"/>
                <a:ea typeface="JetBrains Mono"/>
                <a:cs typeface="JetBrains Mono"/>
                <a:sym typeface="JetBrains Mono"/>
              </a:rPr>
              <a:t>axs[</a:t>
            </a:r>
            <a:r>
              <a:rPr b="0" i="0" lang="en-US" sz="900" u="none" cap="none" strike="noStrike">
                <a:solidFill>
                  <a:srgbClr val="79C0FF"/>
                </a:solidFill>
                <a:highlight>
                  <a:srgbClr val="0D1117"/>
                </a:highlight>
                <a:latin typeface="JetBrains Mono"/>
                <a:ea typeface="JetBrains Mono"/>
                <a:cs typeface="JetBrains Mono"/>
                <a:sym typeface="JetBrains Mono"/>
              </a:rPr>
              <a:t>0</a:t>
            </a:r>
            <a:r>
              <a:rPr b="0" i="0" lang="en-US" sz="900" u="none" cap="none" strike="noStrike">
                <a:solidFill>
                  <a:srgbClr val="E6EDF3"/>
                </a:solidFill>
                <a:highlight>
                  <a:srgbClr val="0D1117"/>
                </a:highlight>
                <a:latin typeface="JetBrains Mono"/>
                <a:ea typeface="JetBrains Mono"/>
                <a:cs typeface="JetBrains Mono"/>
                <a:sym typeface="JetBrains Mono"/>
              </a:rPr>
              <a:t>].set_title(</a:t>
            </a:r>
            <a:r>
              <a:rPr b="0" i="0" lang="en-US" sz="900" u="none" cap="none" strike="noStrike">
                <a:solidFill>
                  <a:srgbClr val="A5D6FF"/>
                </a:solidFill>
                <a:highlight>
                  <a:srgbClr val="0D1117"/>
                </a:highlight>
                <a:latin typeface="JetBrains Mono"/>
                <a:ea typeface="JetBrains Mono"/>
                <a:cs typeface="JetBrains Mono"/>
                <a:sym typeface="JetBrains Mono"/>
              </a:rPr>
              <a:t>"Positive Reviews"</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pad</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79C0FF"/>
                </a:solidFill>
                <a:highlight>
                  <a:srgbClr val="0D1117"/>
                </a:highlight>
                <a:latin typeface="JetBrains Mono"/>
                <a:ea typeface="JetBrains Mono"/>
                <a:cs typeface="JetBrains Mono"/>
                <a:sym typeface="JetBrains Mono"/>
              </a:rPr>
              <a:t>15</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weight</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A5D6FF"/>
                </a:solidFill>
                <a:highlight>
                  <a:srgbClr val="0D1117"/>
                </a:highlight>
                <a:latin typeface="JetBrains Mono"/>
                <a:ea typeface="JetBrains Mono"/>
                <a:cs typeface="JetBrains Mono"/>
                <a:sym typeface="JetBrains Mono"/>
              </a:rPr>
              <a:t>"bold"</a:t>
            </a:r>
            <a:r>
              <a:rPr b="0" i="0" lang="en-US" sz="900" u="none" cap="none" strike="noStrike">
                <a:solidFill>
                  <a:srgbClr val="E6EDF3"/>
                </a:solidFill>
                <a:highlight>
                  <a:srgbClr val="0D1117"/>
                </a:highlight>
                <a:latin typeface="JetBrains Mono"/>
                <a:ea typeface="JetBrains Mono"/>
                <a:cs typeface="JetBrains Mono"/>
                <a:sym typeface="JetBrains Mono"/>
              </a:rPr>
              <a:t>)</a:t>
            </a:r>
            <a:endParaRPr b="0" i="0" sz="9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rPr b="0" i="0" lang="en-US" sz="900" u="none" cap="none" strike="noStrike">
                <a:solidFill>
                  <a:srgbClr val="E6EDF3"/>
                </a:solidFill>
                <a:highlight>
                  <a:srgbClr val="0D1117"/>
                </a:highlight>
                <a:latin typeface="JetBrains Mono"/>
                <a:ea typeface="JetBrains Mono"/>
                <a:cs typeface="JetBrains Mono"/>
                <a:sym typeface="JetBrains Mono"/>
              </a:rPr>
              <a:t>axs[</a:t>
            </a:r>
            <a:r>
              <a:rPr b="0" i="0" lang="en-US" sz="900" u="none" cap="none" strike="noStrike">
                <a:solidFill>
                  <a:srgbClr val="79C0FF"/>
                </a:solidFill>
                <a:highlight>
                  <a:srgbClr val="0D1117"/>
                </a:highlight>
                <a:latin typeface="JetBrains Mono"/>
                <a:ea typeface="JetBrains Mono"/>
                <a:cs typeface="JetBrains Mono"/>
                <a:sym typeface="JetBrains Mono"/>
              </a:rPr>
              <a:t>1</a:t>
            </a:r>
            <a:r>
              <a:rPr b="0" i="0" lang="en-US" sz="900" u="none" cap="none" strike="noStrike">
                <a:solidFill>
                  <a:srgbClr val="E6EDF3"/>
                </a:solidFill>
                <a:highlight>
                  <a:srgbClr val="0D1117"/>
                </a:highlight>
                <a:latin typeface="JetBrains Mono"/>
                <a:ea typeface="JetBrains Mono"/>
                <a:cs typeface="JetBrains Mono"/>
                <a:sym typeface="JetBrains Mono"/>
              </a:rPr>
              <a:t>].imshow(negative_wordcloud, </a:t>
            </a:r>
            <a:r>
              <a:rPr b="0" i="0" lang="en-US" sz="900" u="none" cap="none" strike="noStrike">
                <a:solidFill>
                  <a:srgbClr val="FFA657"/>
                </a:solidFill>
                <a:highlight>
                  <a:srgbClr val="0D1117"/>
                </a:highlight>
                <a:latin typeface="JetBrains Mono"/>
                <a:ea typeface="JetBrains Mono"/>
                <a:cs typeface="JetBrains Mono"/>
                <a:sym typeface="JetBrains Mono"/>
              </a:rPr>
              <a:t>interpolation</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A5D6FF"/>
                </a:solidFill>
                <a:highlight>
                  <a:srgbClr val="0D1117"/>
                </a:highlight>
                <a:latin typeface="JetBrains Mono"/>
                <a:ea typeface="JetBrains Mono"/>
                <a:cs typeface="JetBrains Mono"/>
                <a:sym typeface="JetBrains Mono"/>
              </a:rPr>
              <a:t>"bilinear"</a:t>
            </a:r>
            <a:r>
              <a:rPr b="0" i="0" lang="en-US" sz="900" u="none" cap="none" strike="noStrike">
                <a:solidFill>
                  <a:srgbClr val="E6EDF3"/>
                </a:solidFill>
                <a:highlight>
                  <a:srgbClr val="0D1117"/>
                </a:highlight>
                <a:latin typeface="JetBrains Mono"/>
                <a:ea typeface="JetBrains Mono"/>
                <a:cs typeface="JetBrains Mono"/>
                <a:sym typeface="JetBrains Mono"/>
              </a:rPr>
              <a:t>)</a:t>
            </a:r>
            <a:endParaRPr b="0" i="0" sz="9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rPr b="0" i="0" lang="en-US" sz="900" u="none" cap="none" strike="noStrike">
                <a:solidFill>
                  <a:srgbClr val="E6EDF3"/>
                </a:solidFill>
                <a:highlight>
                  <a:srgbClr val="0D1117"/>
                </a:highlight>
                <a:latin typeface="JetBrains Mono"/>
                <a:ea typeface="JetBrains Mono"/>
                <a:cs typeface="JetBrains Mono"/>
                <a:sym typeface="JetBrains Mono"/>
              </a:rPr>
              <a:t>axs[</a:t>
            </a:r>
            <a:r>
              <a:rPr b="0" i="0" lang="en-US" sz="900" u="none" cap="none" strike="noStrike">
                <a:solidFill>
                  <a:srgbClr val="79C0FF"/>
                </a:solidFill>
                <a:highlight>
                  <a:srgbClr val="0D1117"/>
                </a:highlight>
                <a:latin typeface="JetBrains Mono"/>
                <a:ea typeface="JetBrains Mono"/>
                <a:cs typeface="JetBrains Mono"/>
                <a:sym typeface="JetBrains Mono"/>
              </a:rPr>
              <a:t>1</a:t>
            </a:r>
            <a:r>
              <a:rPr b="0" i="0" lang="en-US" sz="900" u="none" cap="none" strike="noStrike">
                <a:solidFill>
                  <a:srgbClr val="E6EDF3"/>
                </a:solidFill>
                <a:highlight>
                  <a:srgbClr val="0D1117"/>
                </a:highlight>
                <a:latin typeface="JetBrains Mono"/>
                <a:ea typeface="JetBrains Mono"/>
                <a:cs typeface="JetBrains Mono"/>
                <a:sym typeface="JetBrains Mono"/>
              </a:rPr>
              <a:t>].set_title(</a:t>
            </a:r>
            <a:r>
              <a:rPr b="0" i="0" lang="en-US" sz="900" u="none" cap="none" strike="noStrike">
                <a:solidFill>
                  <a:srgbClr val="A5D6FF"/>
                </a:solidFill>
                <a:highlight>
                  <a:srgbClr val="0D1117"/>
                </a:highlight>
                <a:latin typeface="JetBrains Mono"/>
                <a:ea typeface="JetBrains Mono"/>
                <a:cs typeface="JetBrains Mono"/>
                <a:sym typeface="JetBrains Mono"/>
              </a:rPr>
              <a:t>"Negative Reviews"</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pad</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79C0FF"/>
                </a:solidFill>
                <a:highlight>
                  <a:srgbClr val="0D1117"/>
                </a:highlight>
                <a:latin typeface="JetBrains Mono"/>
                <a:ea typeface="JetBrains Mono"/>
                <a:cs typeface="JetBrains Mono"/>
                <a:sym typeface="JetBrains Mono"/>
              </a:rPr>
              <a:t>15</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weight</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A5D6FF"/>
                </a:solidFill>
                <a:highlight>
                  <a:srgbClr val="0D1117"/>
                </a:highlight>
                <a:latin typeface="JetBrains Mono"/>
                <a:ea typeface="JetBrains Mono"/>
                <a:cs typeface="JetBrains Mono"/>
                <a:sym typeface="JetBrains Mono"/>
              </a:rPr>
              <a:t>"bold"</a:t>
            </a:r>
            <a:r>
              <a:rPr b="0" i="0" lang="en-US" sz="900" u="none" cap="none" strike="noStrike">
                <a:solidFill>
                  <a:srgbClr val="E6EDF3"/>
                </a:solidFill>
                <a:highlight>
                  <a:srgbClr val="0D1117"/>
                </a:highlight>
                <a:latin typeface="JetBrains Mono"/>
                <a:ea typeface="JetBrains Mono"/>
                <a:cs typeface="JetBrains Mono"/>
                <a:sym typeface="JetBrains Mono"/>
              </a:rPr>
              <a:t>)</a:t>
            </a:r>
            <a:endParaRPr b="0" i="0" sz="9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rPr b="0" i="0" lang="en-US" sz="900" u="none" cap="none" strike="noStrike">
                <a:solidFill>
                  <a:srgbClr val="E6EDF3"/>
                </a:solidFill>
                <a:highlight>
                  <a:srgbClr val="0D1117"/>
                </a:highlight>
                <a:latin typeface="JetBrains Mono"/>
                <a:ea typeface="JetBrains Mono"/>
                <a:cs typeface="JetBrains Mono"/>
                <a:sym typeface="JetBrains Mono"/>
              </a:rPr>
              <a:t>line </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Line2D</a:t>
            </a:r>
            <a:r>
              <a:rPr b="0" i="0" lang="en-US" sz="900" u="none" cap="none" strike="noStrike">
                <a:solidFill>
                  <a:srgbClr val="E6EDF3"/>
                </a:solidFill>
                <a:highlight>
                  <a:srgbClr val="0D1117"/>
                </a:highlight>
                <a:latin typeface="JetBrains Mono"/>
                <a:ea typeface="JetBrains Mono"/>
                <a:cs typeface="JetBrains Mono"/>
                <a:sym typeface="JetBrains Mono"/>
              </a:rPr>
              <a:t>([</a:t>
            </a:r>
            <a:r>
              <a:rPr b="0" i="0" lang="en-US" sz="900" u="none" cap="none" strike="noStrike">
                <a:solidFill>
                  <a:srgbClr val="79C0FF"/>
                </a:solidFill>
                <a:highlight>
                  <a:srgbClr val="0D1117"/>
                </a:highlight>
                <a:latin typeface="JetBrains Mono"/>
                <a:ea typeface="JetBrains Mono"/>
                <a:cs typeface="JetBrains Mono"/>
                <a:sym typeface="JetBrains Mono"/>
              </a:rPr>
              <a:t>0.5</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79C0FF"/>
                </a:solidFill>
                <a:highlight>
                  <a:srgbClr val="0D1117"/>
                </a:highlight>
                <a:latin typeface="JetBrains Mono"/>
                <a:ea typeface="JetBrains Mono"/>
                <a:cs typeface="JetBrains Mono"/>
                <a:sym typeface="JetBrains Mono"/>
              </a:rPr>
              <a:t>0.5</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79C0FF"/>
                </a:solidFill>
                <a:highlight>
                  <a:srgbClr val="0D1117"/>
                </a:highlight>
                <a:latin typeface="JetBrains Mono"/>
                <a:ea typeface="JetBrains Mono"/>
                <a:cs typeface="JetBrains Mono"/>
                <a:sym typeface="JetBrains Mono"/>
              </a:rPr>
              <a:t>0.25</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79C0FF"/>
                </a:solidFill>
                <a:highlight>
                  <a:srgbClr val="0D1117"/>
                </a:highlight>
                <a:latin typeface="JetBrains Mono"/>
                <a:ea typeface="JetBrains Mono"/>
                <a:cs typeface="JetBrains Mono"/>
                <a:sym typeface="JetBrains Mono"/>
              </a:rPr>
              <a:t>0.75</a:t>
            </a:r>
            <a:r>
              <a:rPr b="0" i="0" lang="en-US" sz="900" u="none" cap="none" strike="noStrike">
                <a:solidFill>
                  <a:srgbClr val="E6EDF3"/>
                </a:solidFill>
                <a:highlight>
                  <a:srgbClr val="0D1117"/>
                </a:highlight>
                <a:latin typeface="JetBrains Mono"/>
                <a:ea typeface="JetBrains Mono"/>
                <a:cs typeface="JetBrains Mono"/>
                <a:sym typeface="JetBrains Mono"/>
              </a:rPr>
              <a:t>], </a:t>
            </a:r>
            <a:r>
              <a:rPr b="0" i="0" lang="en-US" sz="900" u="none" cap="none" strike="noStrike">
                <a:solidFill>
                  <a:srgbClr val="FFA657"/>
                </a:solidFill>
                <a:highlight>
                  <a:srgbClr val="0D1117"/>
                </a:highlight>
                <a:latin typeface="JetBrains Mono"/>
                <a:ea typeface="JetBrains Mono"/>
                <a:cs typeface="JetBrains Mono"/>
                <a:sym typeface="JetBrains Mono"/>
              </a:rPr>
              <a:t>transform</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E6EDF3"/>
                </a:solidFill>
                <a:highlight>
                  <a:srgbClr val="0D1117"/>
                </a:highlight>
                <a:latin typeface="JetBrains Mono"/>
                <a:ea typeface="JetBrains Mono"/>
                <a:cs typeface="JetBrains Mono"/>
                <a:sym typeface="JetBrains Mono"/>
              </a:rPr>
              <a:t>fig.transFigure, </a:t>
            </a:r>
            <a:r>
              <a:rPr b="0" i="0" lang="en-US" sz="900" u="none" cap="none" strike="noStrike">
                <a:solidFill>
                  <a:srgbClr val="FFA657"/>
                </a:solidFill>
                <a:highlight>
                  <a:srgbClr val="0D1117"/>
                </a:highlight>
                <a:latin typeface="JetBrains Mono"/>
                <a:ea typeface="JetBrains Mono"/>
                <a:cs typeface="JetBrains Mono"/>
                <a:sym typeface="JetBrains Mono"/>
              </a:rPr>
              <a:t>figure</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E6EDF3"/>
                </a:solidFill>
                <a:highlight>
                  <a:srgbClr val="0D1117"/>
                </a:highlight>
                <a:latin typeface="JetBrains Mono"/>
                <a:ea typeface="JetBrains Mono"/>
                <a:cs typeface="JetBrains Mono"/>
                <a:sym typeface="JetBrains Mono"/>
              </a:rPr>
              <a:t>fig, </a:t>
            </a:r>
            <a:r>
              <a:rPr b="0" i="0" lang="en-US" sz="900" u="none" cap="none" strike="noStrike">
                <a:solidFill>
                  <a:srgbClr val="FFA657"/>
                </a:solidFill>
                <a:highlight>
                  <a:srgbClr val="0D1117"/>
                </a:highlight>
                <a:latin typeface="JetBrains Mono"/>
                <a:ea typeface="JetBrains Mono"/>
                <a:cs typeface="JetBrains Mono"/>
                <a:sym typeface="JetBrains Mono"/>
              </a:rPr>
              <a:t>color</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A5D6FF"/>
                </a:solidFill>
                <a:highlight>
                  <a:srgbClr val="0D1117"/>
                </a:highlight>
                <a:latin typeface="JetBrains Mono"/>
                <a:ea typeface="JetBrains Mono"/>
                <a:cs typeface="JetBrains Mono"/>
                <a:sym typeface="JetBrains Mono"/>
              </a:rPr>
              <a:t>'black'</a:t>
            </a:r>
            <a:r>
              <a:rPr b="0" i="0" lang="en-US" sz="900" u="none" cap="none" strike="noStrike">
                <a:solidFill>
                  <a:srgbClr val="E6EDF3"/>
                </a:solidFill>
                <a:highlight>
                  <a:srgbClr val="0D1117"/>
                </a:highlight>
                <a:latin typeface="JetBrains Mono"/>
                <a:ea typeface="JetBrains Mono"/>
                <a:cs typeface="JetBrains Mono"/>
                <a:sym typeface="JetBrains Mono"/>
              </a:rPr>
              <a:t>)</a:t>
            </a:r>
            <a:endParaRPr b="0" i="0" sz="9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rPr b="0" i="0" lang="en-US" sz="900" u="none" cap="none" strike="noStrike">
                <a:solidFill>
                  <a:srgbClr val="E6EDF3"/>
                </a:solidFill>
                <a:highlight>
                  <a:srgbClr val="0D1117"/>
                </a:highlight>
                <a:latin typeface="JetBrains Mono"/>
                <a:ea typeface="JetBrains Mono"/>
                <a:cs typeface="JetBrains Mono"/>
                <a:sym typeface="JetBrains Mono"/>
              </a:rPr>
              <a:t>fig.lines.extend([line])</a:t>
            </a:r>
            <a:endParaRPr b="0" i="0" sz="9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rPr b="0" i="0" lang="en-US" sz="900" u="none" cap="none" strike="noStrike">
                <a:solidFill>
                  <a:srgbClr val="FFA657"/>
                </a:solidFill>
                <a:highlight>
                  <a:srgbClr val="0D1117"/>
                </a:highlight>
                <a:latin typeface="JetBrains Mono"/>
                <a:ea typeface="JetBrains Mono"/>
                <a:cs typeface="JetBrains Mono"/>
                <a:sym typeface="JetBrains Mono"/>
              </a:rPr>
              <a:t>plt</a:t>
            </a:r>
            <a:r>
              <a:rPr b="0" i="0" lang="en-US" sz="900" u="none" cap="none" strike="noStrike">
                <a:solidFill>
                  <a:srgbClr val="E6EDF3"/>
                </a:solidFill>
                <a:highlight>
                  <a:srgbClr val="0D1117"/>
                </a:highlight>
                <a:latin typeface="JetBrains Mono"/>
                <a:ea typeface="JetBrains Mono"/>
                <a:cs typeface="JetBrains Mono"/>
                <a:sym typeface="JetBrains Mono"/>
              </a:rPr>
              <a:t>.</a:t>
            </a:r>
            <a:r>
              <a:rPr b="0" i="0" lang="en-US" sz="900" u="none" cap="none" strike="noStrike">
                <a:solidFill>
                  <a:srgbClr val="D2A8FF"/>
                </a:solidFill>
                <a:highlight>
                  <a:srgbClr val="0D1117"/>
                </a:highlight>
                <a:latin typeface="JetBrains Mono"/>
                <a:ea typeface="JetBrains Mono"/>
                <a:cs typeface="JetBrains Mono"/>
                <a:sym typeface="JetBrains Mono"/>
              </a:rPr>
              <a:t>tight_layout</a:t>
            </a:r>
            <a:r>
              <a:rPr b="0" i="0" lang="en-US" sz="900" u="none" cap="none" strike="noStrike">
                <a:solidFill>
                  <a:srgbClr val="E6EDF3"/>
                </a:solidFill>
                <a:highlight>
                  <a:srgbClr val="0D1117"/>
                </a:highlight>
                <a:latin typeface="JetBrains Mono"/>
                <a:ea typeface="JetBrains Mono"/>
                <a:cs typeface="JetBrains Mono"/>
                <a:sym typeface="JetBrains Mono"/>
              </a:rPr>
              <a:t>(</a:t>
            </a:r>
            <a:r>
              <a:rPr b="0" i="0" lang="en-US" sz="900" u="none" cap="none" strike="noStrike">
                <a:solidFill>
                  <a:srgbClr val="FFA657"/>
                </a:solidFill>
                <a:highlight>
                  <a:srgbClr val="0D1117"/>
                </a:highlight>
                <a:latin typeface="JetBrains Mono"/>
                <a:ea typeface="JetBrains Mono"/>
                <a:cs typeface="JetBrains Mono"/>
                <a:sym typeface="JetBrains Mono"/>
              </a:rPr>
              <a:t>pad</a:t>
            </a:r>
            <a:r>
              <a:rPr b="0" i="0" lang="en-US" sz="900" u="none" cap="none" strike="noStrike">
                <a:solidFill>
                  <a:srgbClr val="FF7B72"/>
                </a:solidFill>
                <a:highlight>
                  <a:srgbClr val="0D1117"/>
                </a:highlight>
                <a:latin typeface="JetBrains Mono"/>
                <a:ea typeface="JetBrains Mono"/>
                <a:cs typeface="JetBrains Mono"/>
                <a:sym typeface="JetBrains Mono"/>
              </a:rPr>
              <a:t>=</a:t>
            </a:r>
            <a:r>
              <a:rPr b="0" i="0" lang="en-US" sz="900" u="none" cap="none" strike="noStrike">
                <a:solidFill>
                  <a:srgbClr val="79C0FF"/>
                </a:solidFill>
                <a:highlight>
                  <a:srgbClr val="0D1117"/>
                </a:highlight>
                <a:latin typeface="JetBrains Mono"/>
                <a:ea typeface="JetBrains Mono"/>
                <a:cs typeface="JetBrains Mono"/>
                <a:sym typeface="JetBrains Mono"/>
              </a:rPr>
              <a:t>2</a:t>
            </a:r>
            <a:r>
              <a:rPr b="0" i="0" lang="en-US" sz="900" u="none" cap="none" strike="noStrike">
                <a:solidFill>
                  <a:srgbClr val="E6EDF3"/>
                </a:solidFill>
                <a:highlight>
                  <a:srgbClr val="0D1117"/>
                </a:highlight>
                <a:latin typeface="JetBrains Mono"/>
                <a:ea typeface="JetBrains Mono"/>
                <a:cs typeface="JetBrains Mono"/>
                <a:sym typeface="JetBrains Mono"/>
              </a:rPr>
              <a:t>)</a:t>
            </a:r>
            <a:endParaRPr b="0" i="0" sz="9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p:txBody>
      </p:sp>
      <p:pic>
        <p:nvPicPr>
          <p:cNvPr id="150" name="Google Shape;150;g2b83be95a43_0_664"/>
          <p:cNvPicPr preferRelativeResize="0"/>
          <p:nvPr/>
        </p:nvPicPr>
        <p:blipFill rotWithShape="1">
          <a:blip r:embed="rId3">
            <a:alphaModFix/>
          </a:blip>
          <a:srcRect b="5472" l="0" r="0" t="8058"/>
          <a:stretch/>
        </p:blipFill>
        <p:spPr>
          <a:xfrm>
            <a:off x="368625" y="2644450"/>
            <a:ext cx="8351350" cy="2394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4" name="Shape 154"/>
        <p:cNvGrpSpPr/>
        <p:nvPr/>
      </p:nvGrpSpPr>
      <p:grpSpPr>
        <a:xfrm>
          <a:off x="0" y="0"/>
          <a:ext cx="0" cy="0"/>
          <a:chOff x="0" y="0"/>
          <a:chExt cx="0" cy="0"/>
        </a:xfrm>
      </p:grpSpPr>
      <p:sp>
        <p:nvSpPr>
          <p:cNvPr id="155" name="Google Shape;155;p9"/>
          <p:cNvSpPr txBox="1"/>
          <p:nvPr>
            <p:ph type="title"/>
          </p:nvPr>
        </p:nvSpPr>
        <p:spPr>
          <a:xfrm>
            <a:off x="311700" y="2867800"/>
            <a:ext cx="8520600" cy="11223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b="1" lang="en-US">
                <a:solidFill>
                  <a:schemeClr val="lt1"/>
                </a:solidFill>
              </a:rPr>
              <a:t>Model Building</a:t>
            </a:r>
            <a:endParaRPr b="1">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0" name="Shape 160"/>
        <p:cNvGrpSpPr/>
        <p:nvPr/>
      </p:nvGrpSpPr>
      <p:grpSpPr>
        <a:xfrm>
          <a:off x="0" y="0"/>
          <a:ext cx="0" cy="0"/>
          <a:chOff x="0" y="0"/>
          <a:chExt cx="0" cy="0"/>
        </a:xfrm>
      </p:grpSpPr>
      <p:sp>
        <p:nvSpPr>
          <p:cNvPr id="161" name="Google Shape;161;g2690a5bae9b_0_1"/>
          <p:cNvSpPr txBox="1"/>
          <p:nvPr>
            <p:ph type="title"/>
          </p:nvPr>
        </p:nvSpPr>
        <p:spPr>
          <a:xfrm>
            <a:off x="179800" y="16729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Logistic Regression</a:t>
            </a:r>
            <a:endParaRPr b="1">
              <a:solidFill>
                <a:schemeClr val="lt1"/>
              </a:solidFill>
            </a:endParaRPr>
          </a:p>
        </p:txBody>
      </p:sp>
      <p:sp>
        <p:nvSpPr>
          <p:cNvPr id="162" name="Google Shape;162;g2690a5bae9b_0_1"/>
          <p:cNvSpPr txBox="1"/>
          <p:nvPr>
            <p:ph idx="1" type="body"/>
          </p:nvPr>
        </p:nvSpPr>
        <p:spPr>
          <a:xfrm>
            <a:off x="311700" y="930798"/>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Classification Report</a:t>
            </a:r>
            <a:endParaRPr sz="1600">
              <a:solidFill>
                <a:schemeClr val="lt1"/>
              </a:solidFill>
            </a:endParaRPr>
          </a:p>
        </p:txBody>
      </p:sp>
      <p:graphicFrame>
        <p:nvGraphicFramePr>
          <p:cNvPr id="163" name="Google Shape;163;g2690a5bae9b_0_1"/>
          <p:cNvGraphicFramePr/>
          <p:nvPr/>
        </p:nvGraphicFramePr>
        <p:xfrm>
          <a:off x="928813" y="1440200"/>
          <a:ext cx="3000000" cy="3000000"/>
        </p:xfrm>
        <a:graphic>
          <a:graphicData uri="http://schemas.openxmlformats.org/drawingml/2006/table">
            <a:tbl>
              <a:tblPr>
                <a:noFill/>
                <a:tableStyleId>{9DAC720D-A044-401D-8657-793A72FB72F8}</a:tableStyleId>
              </a:tblPr>
              <a:tblGrid>
                <a:gridCol w="1457275"/>
                <a:gridCol w="1457275"/>
                <a:gridCol w="1457275"/>
                <a:gridCol w="1457275"/>
                <a:gridCol w="1457275"/>
              </a:tblGrid>
              <a:tr h="234100">
                <a:tc>
                  <a:txBody>
                    <a:bodyPr/>
                    <a:lstStyle/>
                    <a:p>
                      <a:pPr indent="0" lvl="0" marL="0" marR="0" rtl="0" algn="ctr">
                        <a:lnSpc>
                          <a:spcPct val="100000"/>
                        </a:lnSpc>
                        <a:spcBef>
                          <a:spcPts val="0"/>
                        </a:spcBef>
                        <a:spcAft>
                          <a:spcPts val="0"/>
                        </a:spcAft>
                        <a:buClr>
                          <a:srgbClr val="000000"/>
                        </a:buClr>
                        <a:buSzPts val="900"/>
                        <a:buFont typeface="Arial"/>
                        <a:buNone/>
                      </a:pPr>
                      <a:r>
                        <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Precision</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Recall</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F1 Score</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Support</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0</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0.95</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5793</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0.94</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5634</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Accuracy</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Macro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Weighted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bl>
          </a:graphicData>
        </a:graphic>
      </p:graphicFrame>
      <p:sp>
        <p:nvSpPr>
          <p:cNvPr id="164" name="Google Shape;164;g2690a5bae9b_0_1"/>
          <p:cNvSpPr txBox="1"/>
          <p:nvPr>
            <p:ph idx="1" type="body"/>
          </p:nvPr>
        </p:nvSpPr>
        <p:spPr>
          <a:xfrm>
            <a:off x="311700" y="3771623"/>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ROC Curve</a:t>
            </a:r>
            <a:endParaRPr sz="1600">
              <a:solidFill>
                <a:schemeClr val="lt1"/>
              </a:solidFill>
            </a:endParaRPr>
          </a:p>
        </p:txBody>
      </p:sp>
      <p:pic>
        <p:nvPicPr>
          <p:cNvPr id="165" name="Google Shape;165;g2690a5bae9b_0_1"/>
          <p:cNvPicPr preferRelativeResize="0"/>
          <p:nvPr/>
        </p:nvPicPr>
        <p:blipFill rotWithShape="1">
          <a:blip r:embed="rId3">
            <a:alphaModFix/>
          </a:blip>
          <a:srcRect b="0" l="0" r="0" t="0"/>
          <a:stretch/>
        </p:blipFill>
        <p:spPr>
          <a:xfrm>
            <a:off x="2611625" y="3771625"/>
            <a:ext cx="3920739" cy="3086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0" name="Shape 170"/>
        <p:cNvGrpSpPr/>
        <p:nvPr/>
      </p:nvGrpSpPr>
      <p:grpSpPr>
        <a:xfrm>
          <a:off x="0" y="0"/>
          <a:ext cx="0" cy="0"/>
          <a:chOff x="0" y="0"/>
          <a:chExt cx="0" cy="0"/>
        </a:xfrm>
      </p:grpSpPr>
      <p:sp>
        <p:nvSpPr>
          <p:cNvPr id="171" name="Google Shape;171;g2690a5bae9b_0_20"/>
          <p:cNvSpPr txBox="1"/>
          <p:nvPr>
            <p:ph type="title"/>
          </p:nvPr>
        </p:nvSpPr>
        <p:spPr>
          <a:xfrm>
            <a:off x="179800" y="16729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Decision Tree</a:t>
            </a:r>
            <a:endParaRPr b="1">
              <a:solidFill>
                <a:schemeClr val="lt1"/>
              </a:solidFill>
            </a:endParaRPr>
          </a:p>
        </p:txBody>
      </p:sp>
      <p:sp>
        <p:nvSpPr>
          <p:cNvPr id="172" name="Google Shape;172;g2690a5bae9b_0_20"/>
          <p:cNvSpPr txBox="1"/>
          <p:nvPr>
            <p:ph idx="1" type="body"/>
          </p:nvPr>
        </p:nvSpPr>
        <p:spPr>
          <a:xfrm>
            <a:off x="311700" y="930798"/>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Classification Report</a:t>
            </a:r>
            <a:endParaRPr sz="1600">
              <a:solidFill>
                <a:schemeClr val="lt1"/>
              </a:solidFill>
            </a:endParaRPr>
          </a:p>
        </p:txBody>
      </p:sp>
      <p:graphicFrame>
        <p:nvGraphicFramePr>
          <p:cNvPr id="173" name="Google Shape;173;g2690a5bae9b_0_20"/>
          <p:cNvGraphicFramePr/>
          <p:nvPr/>
        </p:nvGraphicFramePr>
        <p:xfrm>
          <a:off x="928813" y="1440200"/>
          <a:ext cx="3000000" cy="3000000"/>
        </p:xfrm>
        <a:graphic>
          <a:graphicData uri="http://schemas.openxmlformats.org/drawingml/2006/table">
            <a:tbl>
              <a:tblPr>
                <a:noFill/>
                <a:tableStyleId>{9DAC720D-A044-401D-8657-793A72FB72F8}</a:tableStyleId>
              </a:tblPr>
              <a:tblGrid>
                <a:gridCol w="1457275"/>
                <a:gridCol w="1457275"/>
                <a:gridCol w="1457275"/>
                <a:gridCol w="1457275"/>
                <a:gridCol w="1457275"/>
              </a:tblGrid>
              <a:tr h="234100">
                <a:tc>
                  <a:txBody>
                    <a:bodyPr/>
                    <a:lstStyle/>
                    <a:p>
                      <a:pPr indent="0" lvl="0" marL="0" marR="0" rtl="0" algn="ctr">
                        <a:lnSpc>
                          <a:spcPct val="100000"/>
                        </a:lnSpc>
                        <a:spcBef>
                          <a:spcPts val="0"/>
                        </a:spcBef>
                        <a:spcAft>
                          <a:spcPts val="0"/>
                        </a:spcAft>
                        <a:buClr>
                          <a:srgbClr val="000000"/>
                        </a:buClr>
                        <a:buSzPts val="900"/>
                        <a:buFont typeface="Arial"/>
                        <a:buNone/>
                      </a:pPr>
                      <a:r>
                        <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Precision</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Recall</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F1 Score</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Support</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0</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0.91</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5793</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5634</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Accuracy</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Macro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Weighted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bl>
          </a:graphicData>
        </a:graphic>
      </p:graphicFrame>
      <p:sp>
        <p:nvSpPr>
          <p:cNvPr id="174" name="Google Shape;174;g2690a5bae9b_0_20"/>
          <p:cNvSpPr txBox="1"/>
          <p:nvPr>
            <p:ph idx="1" type="body"/>
          </p:nvPr>
        </p:nvSpPr>
        <p:spPr>
          <a:xfrm>
            <a:off x="311700" y="3771623"/>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ROC Curve</a:t>
            </a:r>
            <a:endParaRPr sz="1600">
              <a:solidFill>
                <a:schemeClr val="lt1"/>
              </a:solidFill>
            </a:endParaRPr>
          </a:p>
        </p:txBody>
      </p:sp>
      <p:pic>
        <p:nvPicPr>
          <p:cNvPr id="175" name="Google Shape;175;g2690a5bae9b_0_20"/>
          <p:cNvPicPr preferRelativeResize="0"/>
          <p:nvPr/>
        </p:nvPicPr>
        <p:blipFill rotWithShape="1">
          <a:blip r:embed="rId3">
            <a:alphaModFix/>
          </a:blip>
          <a:srcRect b="0" l="0" r="0" t="0"/>
          <a:stretch/>
        </p:blipFill>
        <p:spPr>
          <a:xfrm>
            <a:off x="2611625" y="3771626"/>
            <a:ext cx="3920733" cy="3086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0" name="Shape 180"/>
        <p:cNvGrpSpPr/>
        <p:nvPr/>
      </p:nvGrpSpPr>
      <p:grpSpPr>
        <a:xfrm>
          <a:off x="0" y="0"/>
          <a:ext cx="0" cy="0"/>
          <a:chOff x="0" y="0"/>
          <a:chExt cx="0" cy="0"/>
        </a:xfrm>
      </p:grpSpPr>
      <p:sp>
        <p:nvSpPr>
          <p:cNvPr id="181" name="Google Shape;181;g2690a5bae9b_0_30"/>
          <p:cNvSpPr txBox="1"/>
          <p:nvPr>
            <p:ph type="title"/>
          </p:nvPr>
        </p:nvSpPr>
        <p:spPr>
          <a:xfrm>
            <a:off x="179800" y="16729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Random Forest</a:t>
            </a:r>
            <a:endParaRPr b="1">
              <a:solidFill>
                <a:schemeClr val="lt1"/>
              </a:solidFill>
            </a:endParaRPr>
          </a:p>
        </p:txBody>
      </p:sp>
      <p:sp>
        <p:nvSpPr>
          <p:cNvPr id="182" name="Google Shape;182;g2690a5bae9b_0_30"/>
          <p:cNvSpPr txBox="1"/>
          <p:nvPr>
            <p:ph idx="1" type="body"/>
          </p:nvPr>
        </p:nvSpPr>
        <p:spPr>
          <a:xfrm>
            <a:off x="311700" y="930798"/>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Classification Report</a:t>
            </a:r>
            <a:endParaRPr sz="1600">
              <a:solidFill>
                <a:schemeClr val="lt1"/>
              </a:solidFill>
            </a:endParaRPr>
          </a:p>
        </p:txBody>
      </p:sp>
      <p:graphicFrame>
        <p:nvGraphicFramePr>
          <p:cNvPr id="183" name="Google Shape;183;g2690a5bae9b_0_30"/>
          <p:cNvGraphicFramePr/>
          <p:nvPr/>
        </p:nvGraphicFramePr>
        <p:xfrm>
          <a:off x="928813" y="1440200"/>
          <a:ext cx="3000000" cy="3000000"/>
        </p:xfrm>
        <a:graphic>
          <a:graphicData uri="http://schemas.openxmlformats.org/drawingml/2006/table">
            <a:tbl>
              <a:tblPr>
                <a:noFill/>
                <a:tableStyleId>{9DAC720D-A044-401D-8657-793A72FB72F8}</a:tableStyleId>
              </a:tblPr>
              <a:tblGrid>
                <a:gridCol w="1457275"/>
                <a:gridCol w="1457275"/>
                <a:gridCol w="1457275"/>
                <a:gridCol w="1457275"/>
                <a:gridCol w="1457275"/>
              </a:tblGrid>
              <a:tr h="234100">
                <a:tc>
                  <a:txBody>
                    <a:bodyPr/>
                    <a:lstStyle/>
                    <a:p>
                      <a:pPr indent="0" lvl="0" marL="0" marR="0" rtl="0" algn="ctr">
                        <a:lnSpc>
                          <a:spcPct val="100000"/>
                        </a:lnSpc>
                        <a:spcBef>
                          <a:spcPts val="0"/>
                        </a:spcBef>
                        <a:spcAft>
                          <a:spcPts val="0"/>
                        </a:spcAft>
                        <a:buClr>
                          <a:srgbClr val="000000"/>
                        </a:buClr>
                        <a:buSzPts val="900"/>
                        <a:buFont typeface="Arial"/>
                        <a:buNone/>
                      </a:pPr>
                      <a:r>
                        <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Precision</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Recall</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F1 Score</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Support</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0</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5793</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5634</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Accuracy</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Macro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Weighted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bl>
          </a:graphicData>
        </a:graphic>
      </p:graphicFrame>
      <p:sp>
        <p:nvSpPr>
          <p:cNvPr id="184" name="Google Shape;184;g2690a5bae9b_0_30"/>
          <p:cNvSpPr txBox="1"/>
          <p:nvPr>
            <p:ph idx="1" type="body"/>
          </p:nvPr>
        </p:nvSpPr>
        <p:spPr>
          <a:xfrm>
            <a:off x="311700" y="3771623"/>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ROC Curve</a:t>
            </a:r>
            <a:endParaRPr sz="1600">
              <a:solidFill>
                <a:schemeClr val="lt1"/>
              </a:solidFill>
            </a:endParaRPr>
          </a:p>
        </p:txBody>
      </p:sp>
      <p:pic>
        <p:nvPicPr>
          <p:cNvPr id="185" name="Google Shape;185;g2690a5bae9b_0_30"/>
          <p:cNvPicPr preferRelativeResize="0"/>
          <p:nvPr/>
        </p:nvPicPr>
        <p:blipFill rotWithShape="1">
          <a:blip r:embed="rId3">
            <a:alphaModFix/>
          </a:blip>
          <a:srcRect b="0" l="0" r="0" t="0"/>
          <a:stretch/>
        </p:blipFill>
        <p:spPr>
          <a:xfrm>
            <a:off x="2611655" y="3771626"/>
            <a:ext cx="3920698" cy="3086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0" name="Shape 190"/>
        <p:cNvGrpSpPr/>
        <p:nvPr/>
      </p:nvGrpSpPr>
      <p:grpSpPr>
        <a:xfrm>
          <a:off x="0" y="0"/>
          <a:ext cx="0" cy="0"/>
          <a:chOff x="0" y="0"/>
          <a:chExt cx="0" cy="0"/>
        </a:xfrm>
      </p:grpSpPr>
      <p:sp>
        <p:nvSpPr>
          <p:cNvPr id="191" name="Google Shape;191;g2690a5bae9b_0_39"/>
          <p:cNvSpPr txBox="1"/>
          <p:nvPr>
            <p:ph type="title"/>
          </p:nvPr>
        </p:nvSpPr>
        <p:spPr>
          <a:xfrm>
            <a:off x="179800" y="16729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AdaBoost</a:t>
            </a:r>
            <a:endParaRPr b="1">
              <a:solidFill>
                <a:schemeClr val="lt1"/>
              </a:solidFill>
            </a:endParaRPr>
          </a:p>
        </p:txBody>
      </p:sp>
      <p:sp>
        <p:nvSpPr>
          <p:cNvPr id="192" name="Google Shape;192;g2690a5bae9b_0_39"/>
          <p:cNvSpPr txBox="1"/>
          <p:nvPr>
            <p:ph idx="1" type="body"/>
          </p:nvPr>
        </p:nvSpPr>
        <p:spPr>
          <a:xfrm>
            <a:off x="311700" y="930798"/>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Classification Report</a:t>
            </a:r>
            <a:endParaRPr sz="1600">
              <a:solidFill>
                <a:schemeClr val="lt1"/>
              </a:solidFill>
            </a:endParaRPr>
          </a:p>
        </p:txBody>
      </p:sp>
      <p:graphicFrame>
        <p:nvGraphicFramePr>
          <p:cNvPr id="193" name="Google Shape;193;g2690a5bae9b_0_39"/>
          <p:cNvGraphicFramePr/>
          <p:nvPr/>
        </p:nvGraphicFramePr>
        <p:xfrm>
          <a:off x="928813" y="1440200"/>
          <a:ext cx="3000000" cy="3000000"/>
        </p:xfrm>
        <a:graphic>
          <a:graphicData uri="http://schemas.openxmlformats.org/drawingml/2006/table">
            <a:tbl>
              <a:tblPr>
                <a:noFill/>
                <a:tableStyleId>{9DAC720D-A044-401D-8657-793A72FB72F8}</a:tableStyleId>
              </a:tblPr>
              <a:tblGrid>
                <a:gridCol w="1457275"/>
                <a:gridCol w="1457275"/>
                <a:gridCol w="1457275"/>
                <a:gridCol w="1457275"/>
                <a:gridCol w="1457275"/>
              </a:tblGrid>
              <a:tr h="234100">
                <a:tc>
                  <a:txBody>
                    <a:bodyPr/>
                    <a:lstStyle/>
                    <a:p>
                      <a:pPr indent="0" lvl="0" marL="0" marR="0" rtl="0" algn="ctr">
                        <a:lnSpc>
                          <a:spcPct val="100000"/>
                        </a:lnSpc>
                        <a:spcBef>
                          <a:spcPts val="0"/>
                        </a:spcBef>
                        <a:spcAft>
                          <a:spcPts val="0"/>
                        </a:spcAft>
                        <a:buClr>
                          <a:srgbClr val="000000"/>
                        </a:buClr>
                        <a:buSzPts val="900"/>
                        <a:buFont typeface="Arial"/>
                        <a:buNone/>
                      </a:pPr>
                      <a:r>
                        <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Precision</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Recall</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F1 Score</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Support</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0</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5793</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5634</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Accuracy</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Macro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Weighted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bl>
          </a:graphicData>
        </a:graphic>
      </p:graphicFrame>
      <p:sp>
        <p:nvSpPr>
          <p:cNvPr id="194" name="Google Shape;194;g2690a5bae9b_0_39"/>
          <p:cNvSpPr txBox="1"/>
          <p:nvPr>
            <p:ph idx="1" type="body"/>
          </p:nvPr>
        </p:nvSpPr>
        <p:spPr>
          <a:xfrm>
            <a:off x="311700" y="3771623"/>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ROC Curve</a:t>
            </a:r>
            <a:endParaRPr sz="1600">
              <a:solidFill>
                <a:schemeClr val="lt1"/>
              </a:solidFill>
            </a:endParaRPr>
          </a:p>
        </p:txBody>
      </p:sp>
      <p:pic>
        <p:nvPicPr>
          <p:cNvPr id="195" name="Google Shape;195;g2690a5bae9b_0_39"/>
          <p:cNvPicPr preferRelativeResize="0"/>
          <p:nvPr/>
        </p:nvPicPr>
        <p:blipFill rotWithShape="1">
          <a:blip r:embed="rId3">
            <a:alphaModFix/>
          </a:blip>
          <a:srcRect b="0" l="0" r="0" t="0"/>
          <a:stretch/>
        </p:blipFill>
        <p:spPr>
          <a:xfrm>
            <a:off x="2611655" y="3771626"/>
            <a:ext cx="3920698" cy="3086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00" name="Shape 200"/>
        <p:cNvGrpSpPr/>
        <p:nvPr/>
      </p:nvGrpSpPr>
      <p:grpSpPr>
        <a:xfrm>
          <a:off x="0" y="0"/>
          <a:ext cx="0" cy="0"/>
          <a:chOff x="0" y="0"/>
          <a:chExt cx="0" cy="0"/>
        </a:xfrm>
      </p:grpSpPr>
      <p:sp>
        <p:nvSpPr>
          <p:cNvPr id="201" name="Google Shape;201;g2690a5bae9b_0_48"/>
          <p:cNvSpPr txBox="1"/>
          <p:nvPr>
            <p:ph type="title"/>
          </p:nvPr>
        </p:nvSpPr>
        <p:spPr>
          <a:xfrm>
            <a:off x="179800" y="16729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Support Vector Machine</a:t>
            </a:r>
            <a:endParaRPr b="1">
              <a:solidFill>
                <a:schemeClr val="lt1"/>
              </a:solidFill>
            </a:endParaRPr>
          </a:p>
        </p:txBody>
      </p:sp>
      <p:sp>
        <p:nvSpPr>
          <p:cNvPr id="202" name="Google Shape;202;g2690a5bae9b_0_48"/>
          <p:cNvSpPr txBox="1"/>
          <p:nvPr>
            <p:ph idx="1" type="body"/>
          </p:nvPr>
        </p:nvSpPr>
        <p:spPr>
          <a:xfrm>
            <a:off x="311700" y="930798"/>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Classification Report</a:t>
            </a:r>
            <a:endParaRPr sz="1600">
              <a:solidFill>
                <a:schemeClr val="lt1"/>
              </a:solidFill>
            </a:endParaRPr>
          </a:p>
        </p:txBody>
      </p:sp>
      <p:graphicFrame>
        <p:nvGraphicFramePr>
          <p:cNvPr id="203" name="Google Shape;203;g2690a5bae9b_0_48"/>
          <p:cNvGraphicFramePr/>
          <p:nvPr/>
        </p:nvGraphicFramePr>
        <p:xfrm>
          <a:off x="928813" y="1440200"/>
          <a:ext cx="3000000" cy="3000000"/>
        </p:xfrm>
        <a:graphic>
          <a:graphicData uri="http://schemas.openxmlformats.org/drawingml/2006/table">
            <a:tbl>
              <a:tblPr>
                <a:noFill/>
                <a:tableStyleId>{9DAC720D-A044-401D-8657-793A72FB72F8}</a:tableStyleId>
              </a:tblPr>
              <a:tblGrid>
                <a:gridCol w="1457275"/>
                <a:gridCol w="1457275"/>
                <a:gridCol w="1457275"/>
                <a:gridCol w="1457275"/>
                <a:gridCol w="1457275"/>
              </a:tblGrid>
              <a:tr h="234100">
                <a:tc>
                  <a:txBody>
                    <a:bodyPr/>
                    <a:lstStyle/>
                    <a:p>
                      <a:pPr indent="0" lvl="0" marL="0" marR="0" rtl="0" algn="ctr">
                        <a:lnSpc>
                          <a:spcPct val="100000"/>
                        </a:lnSpc>
                        <a:spcBef>
                          <a:spcPts val="0"/>
                        </a:spcBef>
                        <a:spcAft>
                          <a:spcPts val="0"/>
                        </a:spcAft>
                        <a:buClr>
                          <a:srgbClr val="000000"/>
                        </a:buClr>
                        <a:buSzPts val="900"/>
                        <a:buFont typeface="Arial"/>
                        <a:buNone/>
                      </a:pPr>
                      <a:r>
                        <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Precision</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Recall</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F1 Score</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Support</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0</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0.99</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5793</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0.99</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5634</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Accuracy</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Macro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Weighted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bl>
          </a:graphicData>
        </a:graphic>
      </p:graphicFrame>
      <p:sp>
        <p:nvSpPr>
          <p:cNvPr id="204" name="Google Shape;204;g2690a5bae9b_0_48"/>
          <p:cNvSpPr txBox="1"/>
          <p:nvPr>
            <p:ph idx="1" type="body"/>
          </p:nvPr>
        </p:nvSpPr>
        <p:spPr>
          <a:xfrm>
            <a:off x="311700" y="3771623"/>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ROC Curve</a:t>
            </a:r>
            <a:endParaRPr sz="1600">
              <a:solidFill>
                <a:schemeClr val="lt1"/>
              </a:solidFill>
            </a:endParaRPr>
          </a:p>
        </p:txBody>
      </p:sp>
      <p:pic>
        <p:nvPicPr>
          <p:cNvPr id="205" name="Google Shape;205;g2690a5bae9b_0_48"/>
          <p:cNvPicPr preferRelativeResize="0"/>
          <p:nvPr/>
        </p:nvPicPr>
        <p:blipFill rotWithShape="1">
          <a:blip r:embed="rId3">
            <a:alphaModFix/>
          </a:blip>
          <a:srcRect b="0" l="0" r="0" t="0"/>
          <a:stretch/>
        </p:blipFill>
        <p:spPr>
          <a:xfrm>
            <a:off x="2611663" y="3771625"/>
            <a:ext cx="3920685" cy="30863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10" name="Shape 210"/>
        <p:cNvGrpSpPr/>
        <p:nvPr/>
      </p:nvGrpSpPr>
      <p:grpSpPr>
        <a:xfrm>
          <a:off x="0" y="0"/>
          <a:ext cx="0" cy="0"/>
          <a:chOff x="0" y="0"/>
          <a:chExt cx="0" cy="0"/>
        </a:xfrm>
      </p:grpSpPr>
      <p:sp>
        <p:nvSpPr>
          <p:cNvPr id="211" name="Google Shape;211;g2690a5bae9b_0_59"/>
          <p:cNvSpPr txBox="1"/>
          <p:nvPr>
            <p:ph type="title"/>
          </p:nvPr>
        </p:nvSpPr>
        <p:spPr>
          <a:xfrm>
            <a:off x="179800" y="16729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KNN</a:t>
            </a:r>
            <a:endParaRPr b="1">
              <a:solidFill>
                <a:schemeClr val="lt1"/>
              </a:solidFill>
            </a:endParaRPr>
          </a:p>
        </p:txBody>
      </p:sp>
      <p:sp>
        <p:nvSpPr>
          <p:cNvPr id="212" name="Google Shape;212;g2690a5bae9b_0_59"/>
          <p:cNvSpPr txBox="1"/>
          <p:nvPr>
            <p:ph idx="1" type="body"/>
          </p:nvPr>
        </p:nvSpPr>
        <p:spPr>
          <a:xfrm>
            <a:off x="311700" y="930798"/>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Classification Report</a:t>
            </a:r>
            <a:endParaRPr sz="1600">
              <a:solidFill>
                <a:schemeClr val="lt1"/>
              </a:solidFill>
            </a:endParaRPr>
          </a:p>
        </p:txBody>
      </p:sp>
      <p:graphicFrame>
        <p:nvGraphicFramePr>
          <p:cNvPr id="213" name="Google Shape;213;g2690a5bae9b_0_59"/>
          <p:cNvGraphicFramePr/>
          <p:nvPr/>
        </p:nvGraphicFramePr>
        <p:xfrm>
          <a:off x="928813" y="1440200"/>
          <a:ext cx="3000000" cy="3000000"/>
        </p:xfrm>
        <a:graphic>
          <a:graphicData uri="http://schemas.openxmlformats.org/drawingml/2006/table">
            <a:tbl>
              <a:tblPr>
                <a:noFill/>
                <a:tableStyleId>{9DAC720D-A044-401D-8657-793A72FB72F8}</a:tableStyleId>
              </a:tblPr>
              <a:tblGrid>
                <a:gridCol w="1457275"/>
                <a:gridCol w="1457275"/>
                <a:gridCol w="1457275"/>
                <a:gridCol w="1457275"/>
                <a:gridCol w="1457275"/>
              </a:tblGrid>
              <a:tr h="234100">
                <a:tc>
                  <a:txBody>
                    <a:bodyPr/>
                    <a:lstStyle/>
                    <a:p>
                      <a:pPr indent="0" lvl="0" marL="0" marR="0" rtl="0" algn="ctr">
                        <a:lnSpc>
                          <a:spcPct val="100000"/>
                        </a:lnSpc>
                        <a:spcBef>
                          <a:spcPts val="0"/>
                        </a:spcBef>
                        <a:spcAft>
                          <a:spcPts val="0"/>
                        </a:spcAft>
                        <a:buClr>
                          <a:srgbClr val="000000"/>
                        </a:buClr>
                        <a:buSzPts val="900"/>
                        <a:buFont typeface="Arial"/>
                        <a:buNone/>
                      </a:pPr>
                      <a:r>
                        <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Precision</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Recall</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F1 Score</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Support</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0</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0.66</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1.00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0.79</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5793</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0.99</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0.47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0.64</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5634</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Accuracy</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0.74</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Macro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0.83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0.73</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0.72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Weighted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0.82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0.74</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0.72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bl>
          </a:graphicData>
        </a:graphic>
      </p:graphicFrame>
      <p:sp>
        <p:nvSpPr>
          <p:cNvPr id="214" name="Google Shape;214;g2690a5bae9b_0_59"/>
          <p:cNvSpPr txBox="1"/>
          <p:nvPr>
            <p:ph idx="1" type="body"/>
          </p:nvPr>
        </p:nvSpPr>
        <p:spPr>
          <a:xfrm>
            <a:off x="311700" y="3771623"/>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ROC Curve</a:t>
            </a:r>
            <a:endParaRPr sz="1600">
              <a:solidFill>
                <a:schemeClr val="lt1"/>
              </a:solidFill>
            </a:endParaRPr>
          </a:p>
        </p:txBody>
      </p:sp>
      <p:pic>
        <p:nvPicPr>
          <p:cNvPr id="215" name="Google Shape;215;g2690a5bae9b_0_59"/>
          <p:cNvPicPr preferRelativeResize="0"/>
          <p:nvPr/>
        </p:nvPicPr>
        <p:blipFill rotWithShape="1">
          <a:blip r:embed="rId3">
            <a:alphaModFix/>
          </a:blip>
          <a:srcRect b="0" l="0" r="0" t="0"/>
          <a:stretch/>
        </p:blipFill>
        <p:spPr>
          <a:xfrm>
            <a:off x="2611665" y="3771625"/>
            <a:ext cx="3920698" cy="3086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0" name="Shape 70"/>
        <p:cNvGrpSpPr/>
        <p:nvPr/>
      </p:nvGrpSpPr>
      <p:grpSpPr>
        <a:xfrm>
          <a:off x="0" y="0"/>
          <a:ext cx="0" cy="0"/>
          <a:chOff x="0" y="0"/>
          <a:chExt cx="0" cy="0"/>
        </a:xfrm>
      </p:grpSpPr>
      <p:sp>
        <p:nvSpPr>
          <p:cNvPr id="71" name="Google Shape;71;p2"/>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Business Problem</a:t>
            </a:r>
            <a:endParaRPr b="1">
              <a:solidFill>
                <a:schemeClr val="lt1"/>
              </a:solidFill>
            </a:endParaRPr>
          </a:p>
        </p:txBody>
      </p:sp>
      <p:sp>
        <p:nvSpPr>
          <p:cNvPr id="72" name="Google Shape;72;p2"/>
          <p:cNvSpPr txBox="1"/>
          <p:nvPr>
            <p:ph idx="1" type="body"/>
          </p:nvPr>
        </p:nvSpPr>
        <p:spPr>
          <a:xfrm>
            <a:off x="311700" y="1356850"/>
            <a:ext cx="8520600" cy="1916700"/>
          </a:xfrm>
          <a:prstGeom prst="rect">
            <a:avLst/>
          </a:prstGeom>
          <a:noFill/>
          <a:ln>
            <a:noFill/>
          </a:ln>
        </p:spPr>
        <p:txBody>
          <a:bodyPr anchorCtr="0" anchor="t" bIns="91425" lIns="91425" spcFirstLastPara="1" rIns="91425" wrap="square" tIns="91425">
            <a:noAutofit/>
          </a:bodyPr>
          <a:lstStyle/>
          <a:p>
            <a:pPr indent="0" lvl="0" marL="0" rtl="0" algn="l">
              <a:lnSpc>
                <a:spcPct val="130000"/>
              </a:lnSpc>
              <a:spcBef>
                <a:spcPts val="0"/>
              </a:spcBef>
              <a:spcAft>
                <a:spcPts val="1200"/>
              </a:spcAft>
              <a:buSzPts val="605"/>
              <a:buNone/>
            </a:pPr>
            <a:r>
              <a:rPr lang="en-US" sz="1690">
                <a:solidFill>
                  <a:schemeClr val="lt1"/>
                </a:solidFill>
              </a:rPr>
              <a:t>Understanding the factors that influence travelers' reviews and ratings for hotels on online platforms. Without a clear understanding of what aspects of the hotels are driving positive or negative feedback, the management lacks the ability to improve their brand image effectively. This lack of insight could potentially lead to decreased customer satisfaction, lower occupancy rates, and reduced profitability.</a:t>
            </a:r>
            <a:endParaRPr sz="1690">
              <a:solidFill>
                <a:schemeClr val="lt1"/>
              </a:solidFill>
            </a:endParaRPr>
          </a:p>
        </p:txBody>
      </p:sp>
      <p:sp>
        <p:nvSpPr>
          <p:cNvPr id="73" name="Google Shape;73;p2"/>
          <p:cNvSpPr txBox="1"/>
          <p:nvPr>
            <p:ph type="title"/>
          </p:nvPr>
        </p:nvSpPr>
        <p:spPr>
          <a:xfrm>
            <a:off x="311700" y="388551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Objectives</a:t>
            </a:r>
            <a:endParaRPr b="1">
              <a:solidFill>
                <a:schemeClr val="lt1"/>
              </a:solidFill>
            </a:endParaRPr>
          </a:p>
        </p:txBody>
      </p:sp>
      <p:sp>
        <p:nvSpPr>
          <p:cNvPr id="74" name="Google Shape;74;p2"/>
          <p:cNvSpPr txBox="1"/>
          <p:nvPr>
            <p:ph idx="1" type="body"/>
          </p:nvPr>
        </p:nvSpPr>
        <p:spPr>
          <a:xfrm>
            <a:off x="311700" y="4649025"/>
            <a:ext cx="8520600" cy="1449600"/>
          </a:xfrm>
          <a:prstGeom prst="rect">
            <a:avLst/>
          </a:prstGeom>
          <a:noFill/>
          <a:ln>
            <a:noFill/>
          </a:ln>
        </p:spPr>
        <p:txBody>
          <a:bodyPr anchorCtr="0" anchor="t" bIns="91425" lIns="91425" spcFirstLastPara="1" rIns="91425" wrap="square" tIns="91425">
            <a:noAutofit/>
          </a:bodyPr>
          <a:lstStyle/>
          <a:p>
            <a:pPr indent="-335915" lvl="0" marL="457200" rtl="0" algn="l">
              <a:lnSpc>
                <a:spcPct val="115000"/>
              </a:lnSpc>
              <a:spcBef>
                <a:spcPts val="0"/>
              </a:spcBef>
              <a:spcAft>
                <a:spcPts val="0"/>
              </a:spcAft>
              <a:buClr>
                <a:schemeClr val="lt1"/>
              </a:buClr>
              <a:buSzPts val="1690"/>
              <a:buAutoNum type="arabicPeriod"/>
            </a:pPr>
            <a:r>
              <a:rPr lang="en-US" sz="1690">
                <a:solidFill>
                  <a:schemeClr val="lt1"/>
                </a:solidFill>
              </a:rPr>
              <a:t>Analyze 20,000 reviews and ratings of different hotels.</a:t>
            </a:r>
            <a:endParaRPr sz="1690">
              <a:solidFill>
                <a:schemeClr val="lt1"/>
              </a:solidFill>
            </a:endParaRPr>
          </a:p>
          <a:p>
            <a:pPr indent="-335915" lvl="0" marL="457200" rtl="0" algn="l">
              <a:lnSpc>
                <a:spcPct val="115000"/>
              </a:lnSpc>
              <a:spcBef>
                <a:spcPts val="1000"/>
              </a:spcBef>
              <a:spcAft>
                <a:spcPts val="0"/>
              </a:spcAft>
              <a:buClr>
                <a:schemeClr val="lt1"/>
              </a:buClr>
              <a:buSzPts val="1690"/>
              <a:buAutoNum type="arabicPeriod"/>
            </a:pPr>
            <a:r>
              <a:rPr lang="en-US" sz="1690">
                <a:solidFill>
                  <a:schemeClr val="lt1"/>
                </a:solidFill>
              </a:rPr>
              <a:t>Understand how travelers communicate their positive and negative experiences.</a:t>
            </a:r>
            <a:endParaRPr sz="1690">
              <a:solidFill>
                <a:schemeClr val="lt1"/>
              </a:solidFill>
            </a:endParaRPr>
          </a:p>
          <a:p>
            <a:pPr indent="-335915" lvl="0" marL="457200" rtl="0" algn="l">
              <a:lnSpc>
                <a:spcPct val="115000"/>
              </a:lnSpc>
              <a:spcBef>
                <a:spcPts val="1000"/>
              </a:spcBef>
              <a:spcAft>
                <a:spcPts val="0"/>
              </a:spcAft>
              <a:buClr>
                <a:schemeClr val="lt1"/>
              </a:buClr>
              <a:buSzPts val="1690"/>
              <a:buAutoNum type="arabicPeriod"/>
            </a:pPr>
            <a:r>
              <a:rPr lang="en-US" sz="1690">
                <a:solidFill>
                  <a:schemeClr val="lt1"/>
                </a:solidFill>
              </a:rPr>
              <a:t>Identify the key attributes that travelers consider when selecting a hotel.</a:t>
            </a:r>
            <a:endParaRPr sz="1690">
              <a:solidFill>
                <a:schemeClr val="lt1"/>
              </a:solidFill>
            </a:endParaRPr>
          </a:p>
          <a:p>
            <a:pPr indent="0" lvl="0" marL="0" rtl="0" algn="l">
              <a:lnSpc>
                <a:spcPct val="105000"/>
              </a:lnSpc>
              <a:spcBef>
                <a:spcPts val="1000"/>
              </a:spcBef>
              <a:spcAft>
                <a:spcPts val="1200"/>
              </a:spcAft>
              <a:buSzPts val="605"/>
              <a:buNone/>
            </a:pPr>
            <a:r>
              <a:t/>
            </a:r>
            <a:endParaRPr sz="1690">
              <a:solidFill>
                <a:schemeClr val="lt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0" name="Shape 220"/>
        <p:cNvGrpSpPr/>
        <p:nvPr/>
      </p:nvGrpSpPr>
      <p:grpSpPr>
        <a:xfrm>
          <a:off x="0" y="0"/>
          <a:ext cx="0" cy="0"/>
          <a:chOff x="0" y="0"/>
          <a:chExt cx="0" cy="0"/>
        </a:xfrm>
      </p:grpSpPr>
      <p:sp>
        <p:nvSpPr>
          <p:cNvPr id="221" name="Google Shape;221;g2690a5bae9b_0_68"/>
          <p:cNvSpPr txBox="1"/>
          <p:nvPr>
            <p:ph type="title"/>
          </p:nvPr>
        </p:nvSpPr>
        <p:spPr>
          <a:xfrm>
            <a:off x="179800" y="16729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Gaussian Naive Bayes</a:t>
            </a:r>
            <a:endParaRPr b="1">
              <a:solidFill>
                <a:schemeClr val="lt1"/>
              </a:solidFill>
            </a:endParaRPr>
          </a:p>
        </p:txBody>
      </p:sp>
      <p:sp>
        <p:nvSpPr>
          <p:cNvPr id="222" name="Google Shape;222;g2690a5bae9b_0_68"/>
          <p:cNvSpPr txBox="1"/>
          <p:nvPr>
            <p:ph idx="1" type="body"/>
          </p:nvPr>
        </p:nvSpPr>
        <p:spPr>
          <a:xfrm>
            <a:off x="311700" y="930798"/>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Classification Report</a:t>
            </a:r>
            <a:endParaRPr sz="1600">
              <a:solidFill>
                <a:schemeClr val="lt1"/>
              </a:solidFill>
            </a:endParaRPr>
          </a:p>
        </p:txBody>
      </p:sp>
      <p:graphicFrame>
        <p:nvGraphicFramePr>
          <p:cNvPr id="223" name="Google Shape;223;g2690a5bae9b_0_68"/>
          <p:cNvGraphicFramePr/>
          <p:nvPr/>
        </p:nvGraphicFramePr>
        <p:xfrm>
          <a:off x="928813" y="1440200"/>
          <a:ext cx="3000000" cy="3000000"/>
        </p:xfrm>
        <a:graphic>
          <a:graphicData uri="http://schemas.openxmlformats.org/drawingml/2006/table">
            <a:tbl>
              <a:tblPr>
                <a:noFill/>
                <a:tableStyleId>{9DAC720D-A044-401D-8657-793A72FB72F8}</a:tableStyleId>
              </a:tblPr>
              <a:tblGrid>
                <a:gridCol w="1457275"/>
                <a:gridCol w="1457275"/>
                <a:gridCol w="1457275"/>
                <a:gridCol w="1457275"/>
                <a:gridCol w="1457275"/>
              </a:tblGrid>
              <a:tr h="234100">
                <a:tc>
                  <a:txBody>
                    <a:bodyPr/>
                    <a:lstStyle/>
                    <a:p>
                      <a:pPr indent="0" lvl="0" marL="0" marR="0" rtl="0" algn="ctr">
                        <a:lnSpc>
                          <a:spcPct val="100000"/>
                        </a:lnSpc>
                        <a:spcBef>
                          <a:spcPts val="0"/>
                        </a:spcBef>
                        <a:spcAft>
                          <a:spcPts val="0"/>
                        </a:spcAft>
                        <a:buClr>
                          <a:srgbClr val="000000"/>
                        </a:buClr>
                        <a:buSzPts val="900"/>
                        <a:buFont typeface="Arial"/>
                        <a:buNone/>
                      </a:pPr>
                      <a:r>
                        <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Precision</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Recall</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F1 Score</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Support</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0</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0.89</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0.92</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5793</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0.91</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0.88</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5634</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Accuracy</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Macro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Weighted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0.90</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bl>
          </a:graphicData>
        </a:graphic>
      </p:graphicFrame>
      <p:sp>
        <p:nvSpPr>
          <p:cNvPr id="224" name="Google Shape;224;g2690a5bae9b_0_68"/>
          <p:cNvSpPr txBox="1"/>
          <p:nvPr>
            <p:ph idx="1" type="body"/>
          </p:nvPr>
        </p:nvSpPr>
        <p:spPr>
          <a:xfrm>
            <a:off x="311700" y="3771623"/>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ROC Curve</a:t>
            </a:r>
            <a:endParaRPr sz="1600">
              <a:solidFill>
                <a:schemeClr val="lt1"/>
              </a:solidFill>
            </a:endParaRPr>
          </a:p>
        </p:txBody>
      </p:sp>
      <p:pic>
        <p:nvPicPr>
          <p:cNvPr id="225" name="Google Shape;225;g2690a5bae9b_0_68"/>
          <p:cNvPicPr preferRelativeResize="0"/>
          <p:nvPr/>
        </p:nvPicPr>
        <p:blipFill rotWithShape="1">
          <a:blip r:embed="rId3">
            <a:alphaModFix/>
          </a:blip>
          <a:srcRect b="0" l="0" r="0" t="0"/>
          <a:stretch/>
        </p:blipFill>
        <p:spPr>
          <a:xfrm>
            <a:off x="2611637" y="3771626"/>
            <a:ext cx="3920733" cy="3086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0" name="Shape 230"/>
        <p:cNvGrpSpPr/>
        <p:nvPr/>
      </p:nvGrpSpPr>
      <p:grpSpPr>
        <a:xfrm>
          <a:off x="0" y="0"/>
          <a:ext cx="0" cy="0"/>
          <a:chOff x="0" y="0"/>
          <a:chExt cx="0" cy="0"/>
        </a:xfrm>
      </p:grpSpPr>
      <p:sp>
        <p:nvSpPr>
          <p:cNvPr id="231" name="Google Shape;231;g2690a5bae9b_0_79"/>
          <p:cNvSpPr txBox="1"/>
          <p:nvPr>
            <p:ph type="title"/>
          </p:nvPr>
        </p:nvSpPr>
        <p:spPr>
          <a:xfrm>
            <a:off x="179800" y="16729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XGBoost</a:t>
            </a:r>
            <a:endParaRPr b="1">
              <a:solidFill>
                <a:schemeClr val="lt1"/>
              </a:solidFill>
            </a:endParaRPr>
          </a:p>
        </p:txBody>
      </p:sp>
      <p:sp>
        <p:nvSpPr>
          <p:cNvPr id="232" name="Google Shape;232;g2690a5bae9b_0_79"/>
          <p:cNvSpPr txBox="1"/>
          <p:nvPr>
            <p:ph idx="1" type="body"/>
          </p:nvPr>
        </p:nvSpPr>
        <p:spPr>
          <a:xfrm>
            <a:off x="311700" y="930798"/>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Classification Report</a:t>
            </a:r>
            <a:endParaRPr sz="1600">
              <a:solidFill>
                <a:schemeClr val="lt1"/>
              </a:solidFill>
            </a:endParaRPr>
          </a:p>
        </p:txBody>
      </p:sp>
      <p:graphicFrame>
        <p:nvGraphicFramePr>
          <p:cNvPr id="233" name="Google Shape;233;g2690a5bae9b_0_79"/>
          <p:cNvGraphicFramePr/>
          <p:nvPr/>
        </p:nvGraphicFramePr>
        <p:xfrm>
          <a:off x="928813" y="1440200"/>
          <a:ext cx="3000000" cy="3000000"/>
        </p:xfrm>
        <a:graphic>
          <a:graphicData uri="http://schemas.openxmlformats.org/drawingml/2006/table">
            <a:tbl>
              <a:tblPr>
                <a:noFill/>
                <a:tableStyleId>{9DAC720D-A044-401D-8657-793A72FB72F8}</a:tableStyleId>
              </a:tblPr>
              <a:tblGrid>
                <a:gridCol w="1457275"/>
                <a:gridCol w="1457275"/>
                <a:gridCol w="1457275"/>
                <a:gridCol w="1457275"/>
                <a:gridCol w="1457275"/>
              </a:tblGrid>
              <a:tr h="234100">
                <a:tc>
                  <a:txBody>
                    <a:bodyPr/>
                    <a:lstStyle/>
                    <a:p>
                      <a:pPr indent="0" lvl="0" marL="0" marR="0" rtl="0" algn="ctr">
                        <a:lnSpc>
                          <a:spcPct val="100000"/>
                        </a:lnSpc>
                        <a:spcBef>
                          <a:spcPts val="0"/>
                        </a:spcBef>
                        <a:spcAft>
                          <a:spcPts val="0"/>
                        </a:spcAft>
                        <a:buClr>
                          <a:srgbClr val="000000"/>
                        </a:buClr>
                        <a:buSzPts val="900"/>
                        <a:buFont typeface="Arial"/>
                        <a:buNone/>
                      </a:pPr>
                      <a:r>
                        <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Precision</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Recall</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F1 Score</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Support</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0</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0.96</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5793</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0.96</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5634</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Accuracy</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Macro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r h="234100">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Weighted Avg</a:t>
                      </a:r>
                      <a:endParaRPr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b="1" lang="en-US" sz="900" u="none" cap="none" strike="noStrike"/>
                        <a:t>0.97</a:t>
                      </a:r>
                      <a:endParaRPr b="1" sz="9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900"/>
                        <a:buFont typeface="Arial"/>
                        <a:buNone/>
                      </a:pPr>
                      <a:r>
                        <a:rPr lang="en-US" sz="900" u="none" cap="none" strike="noStrike"/>
                        <a:t>11427</a:t>
                      </a:r>
                      <a:endParaRPr sz="900" u="none" cap="none" strike="noStrike"/>
                    </a:p>
                  </a:txBody>
                  <a:tcPr marT="91425" marB="91425" marR="91425" marL="91425"/>
                </a:tc>
              </a:tr>
            </a:tbl>
          </a:graphicData>
        </a:graphic>
      </p:graphicFrame>
      <p:sp>
        <p:nvSpPr>
          <p:cNvPr id="234" name="Google Shape;234;g2690a5bae9b_0_79"/>
          <p:cNvSpPr txBox="1"/>
          <p:nvPr>
            <p:ph idx="1" type="body"/>
          </p:nvPr>
        </p:nvSpPr>
        <p:spPr>
          <a:xfrm>
            <a:off x="311700" y="3771623"/>
            <a:ext cx="8520600" cy="509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US" sz="1600">
                <a:solidFill>
                  <a:schemeClr val="lt1"/>
                </a:solidFill>
              </a:rPr>
              <a:t>ROC Curve</a:t>
            </a:r>
            <a:endParaRPr sz="1600">
              <a:solidFill>
                <a:schemeClr val="lt1"/>
              </a:solidFill>
            </a:endParaRPr>
          </a:p>
        </p:txBody>
      </p:sp>
      <p:pic>
        <p:nvPicPr>
          <p:cNvPr id="235" name="Google Shape;235;g2690a5bae9b_0_79"/>
          <p:cNvPicPr preferRelativeResize="0"/>
          <p:nvPr/>
        </p:nvPicPr>
        <p:blipFill rotWithShape="1">
          <a:blip r:embed="rId3">
            <a:alphaModFix/>
          </a:blip>
          <a:srcRect b="0" l="0" r="0" t="0"/>
          <a:stretch/>
        </p:blipFill>
        <p:spPr>
          <a:xfrm>
            <a:off x="2611637" y="3771626"/>
            <a:ext cx="3920733" cy="30863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39" name="Shape 239"/>
        <p:cNvGrpSpPr/>
        <p:nvPr/>
      </p:nvGrpSpPr>
      <p:grpSpPr>
        <a:xfrm>
          <a:off x="0" y="0"/>
          <a:ext cx="0" cy="0"/>
          <a:chOff x="0" y="0"/>
          <a:chExt cx="0" cy="0"/>
        </a:xfrm>
      </p:grpSpPr>
      <p:sp>
        <p:nvSpPr>
          <p:cNvPr id="240" name="Google Shape;240;p12"/>
          <p:cNvSpPr txBox="1"/>
          <p:nvPr/>
        </p:nvSpPr>
        <p:spPr>
          <a:xfrm>
            <a:off x="99477" y="1685911"/>
            <a:ext cx="88593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12"/>
          <p:cNvSpPr txBox="1"/>
          <p:nvPr/>
        </p:nvSpPr>
        <p:spPr>
          <a:xfrm>
            <a:off x="243068" y="1064871"/>
            <a:ext cx="14583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t/>
            </a:r>
            <a:endParaRPr b="0" i="0" sz="1400" u="none" cap="none" strike="noStrike">
              <a:solidFill>
                <a:srgbClr val="000000"/>
              </a:solidFill>
              <a:latin typeface="Arial"/>
              <a:ea typeface="Arial"/>
              <a:cs typeface="Arial"/>
              <a:sym typeface="Arial"/>
            </a:endParaRPr>
          </a:p>
        </p:txBody>
      </p:sp>
      <p:pic>
        <p:nvPicPr>
          <p:cNvPr id="242" name="Google Shape;242;p12"/>
          <p:cNvPicPr preferRelativeResize="0"/>
          <p:nvPr/>
        </p:nvPicPr>
        <p:blipFill rotWithShape="1">
          <a:blip r:embed="rId3">
            <a:alphaModFix/>
          </a:blip>
          <a:srcRect b="0" l="0" r="0" t="0"/>
          <a:stretch/>
        </p:blipFill>
        <p:spPr>
          <a:xfrm>
            <a:off x="1232975" y="843000"/>
            <a:ext cx="6592299" cy="4629724"/>
          </a:xfrm>
          <a:prstGeom prst="rect">
            <a:avLst/>
          </a:prstGeom>
          <a:noFill/>
          <a:ln>
            <a:noFill/>
          </a:ln>
        </p:spPr>
      </p:pic>
      <p:sp>
        <p:nvSpPr>
          <p:cNvPr id="243" name="Google Shape;243;p12"/>
          <p:cNvSpPr txBox="1"/>
          <p:nvPr>
            <p:ph type="title"/>
          </p:nvPr>
        </p:nvSpPr>
        <p:spPr>
          <a:xfrm>
            <a:off x="156025" y="15471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Model Result</a:t>
            </a:r>
            <a:endParaRPr b="1">
              <a:solidFill>
                <a:schemeClr val="lt1"/>
              </a:solidFill>
            </a:endParaRPr>
          </a:p>
        </p:txBody>
      </p:sp>
      <p:sp>
        <p:nvSpPr>
          <p:cNvPr id="244" name="Google Shape;244;p12"/>
          <p:cNvSpPr txBox="1"/>
          <p:nvPr/>
        </p:nvSpPr>
        <p:spPr>
          <a:xfrm>
            <a:off x="520775" y="5472725"/>
            <a:ext cx="8155800" cy="1385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800"/>
              <a:buFont typeface="Arial"/>
              <a:buNone/>
            </a:pPr>
            <a:r>
              <a:rPr b="0" i="0" lang="en-US" sz="1800" u="none" cap="none" strike="noStrike">
                <a:solidFill>
                  <a:schemeClr val="lt1"/>
                </a:solidFill>
                <a:latin typeface="Arial"/>
                <a:ea typeface="Arial"/>
                <a:cs typeface="Arial"/>
                <a:sym typeface="Arial"/>
              </a:rPr>
              <a:t>Many models achieve nearly 100% accuracy, but suffer from overfitting, rendering them impractical.</a:t>
            </a:r>
            <a:r>
              <a:rPr lang="en-US" sz="1800">
                <a:solidFill>
                  <a:schemeClr val="lt1"/>
                </a:solidFill>
              </a:rPr>
              <a:t> </a:t>
            </a:r>
            <a:r>
              <a:rPr b="1" i="0" lang="en-US" sz="1800" u="none" cap="none" strike="noStrike">
                <a:solidFill>
                  <a:schemeClr val="lt1"/>
                </a:solidFill>
                <a:latin typeface="Arial"/>
                <a:ea typeface="Arial"/>
                <a:cs typeface="Arial"/>
                <a:sym typeface="Arial"/>
              </a:rPr>
              <a:t>Logistic regression</a:t>
            </a:r>
            <a:r>
              <a:rPr b="0" i="0" lang="en-US" sz="1800" u="none" cap="none" strike="noStrike">
                <a:solidFill>
                  <a:schemeClr val="lt1"/>
                </a:solidFill>
                <a:latin typeface="Arial"/>
                <a:ea typeface="Arial"/>
                <a:cs typeface="Arial"/>
                <a:sym typeface="Arial"/>
              </a:rPr>
              <a:t> emerged as the </a:t>
            </a:r>
            <a:r>
              <a:rPr b="1" i="0" lang="en-US" sz="1800" u="none" cap="none" strike="noStrike">
                <a:solidFill>
                  <a:schemeClr val="lt1"/>
                </a:solidFill>
                <a:latin typeface="Arial"/>
                <a:ea typeface="Arial"/>
                <a:cs typeface="Arial"/>
                <a:sym typeface="Arial"/>
              </a:rPr>
              <a:t>most effective</a:t>
            </a:r>
            <a:r>
              <a:rPr b="0" i="0" lang="en-US" sz="1800" u="none" cap="none" strike="noStrike">
                <a:solidFill>
                  <a:schemeClr val="lt1"/>
                </a:solidFill>
                <a:latin typeface="Arial"/>
                <a:ea typeface="Arial"/>
                <a:cs typeface="Arial"/>
                <a:sym typeface="Arial"/>
              </a:rPr>
              <a:t> for generalizing across varying text lengths, outperforming others in testing.</a:t>
            </a:r>
            <a:endParaRPr b="0" i="0" sz="1800" u="none" cap="none" strike="noStrike">
              <a:solidFill>
                <a:schemeClr val="lt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48" name="Shape 248"/>
        <p:cNvGrpSpPr/>
        <p:nvPr/>
      </p:nvGrpSpPr>
      <p:grpSpPr>
        <a:xfrm>
          <a:off x="0" y="0"/>
          <a:ext cx="0" cy="0"/>
          <a:chOff x="0" y="0"/>
          <a:chExt cx="0" cy="0"/>
        </a:xfrm>
      </p:grpSpPr>
      <p:sp>
        <p:nvSpPr>
          <p:cNvPr id="249" name="Google Shape;249;p13"/>
          <p:cNvSpPr txBox="1"/>
          <p:nvPr>
            <p:ph type="title"/>
          </p:nvPr>
        </p:nvSpPr>
        <p:spPr>
          <a:xfrm>
            <a:off x="311700" y="2867800"/>
            <a:ext cx="8520600" cy="11223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b="1" lang="en-US">
                <a:solidFill>
                  <a:schemeClr val="lt1"/>
                </a:solidFill>
              </a:rPr>
              <a:t>Deployment</a:t>
            </a:r>
            <a:endParaRPr b="1">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54" name="Shape 254"/>
        <p:cNvGrpSpPr/>
        <p:nvPr/>
      </p:nvGrpSpPr>
      <p:grpSpPr>
        <a:xfrm>
          <a:off x="0" y="0"/>
          <a:ext cx="0" cy="0"/>
          <a:chOff x="0" y="0"/>
          <a:chExt cx="0" cy="0"/>
        </a:xfrm>
      </p:grpSpPr>
      <p:sp>
        <p:nvSpPr>
          <p:cNvPr id="255" name="Google Shape;255;g2690a5bae9b_0_94"/>
          <p:cNvSpPr txBox="1"/>
          <p:nvPr>
            <p:ph type="title"/>
          </p:nvPr>
        </p:nvSpPr>
        <p:spPr>
          <a:xfrm>
            <a:off x="236500" y="204867"/>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Tech Stack &amp; UI Overview</a:t>
            </a:r>
            <a:endParaRPr b="1">
              <a:solidFill>
                <a:schemeClr val="lt1"/>
              </a:solidFill>
            </a:endParaRPr>
          </a:p>
        </p:txBody>
      </p:sp>
      <p:sp>
        <p:nvSpPr>
          <p:cNvPr id="256" name="Google Shape;256;g2690a5bae9b_0_94"/>
          <p:cNvSpPr txBox="1"/>
          <p:nvPr>
            <p:ph idx="1" type="body"/>
          </p:nvPr>
        </p:nvSpPr>
        <p:spPr>
          <a:xfrm>
            <a:off x="311700" y="843050"/>
            <a:ext cx="8520600" cy="16593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15000"/>
              </a:lnSpc>
              <a:spcBef>
                <a:spcPts val="0"/>
              </a:spcBef>
              <a:spcAft>
                <a:spcPts val="0"/>
              </a:spcAft>
              <a:buSzPct val="117647"/>
              <a:buNone/>
            </a:pPr>
            <a:r>
              <a:rPr b="1" lang="en-US">
                <a:solidFill>
                  <a:schemeClr val="lt1"/>
                </a:solidFill>
              </a:rPr>
              <a:t>Tech Stack-</a:t>
            </a:r>
            <a:endParaRPr b="1">
              <a:solidFill>
                <a:schemeClr val="lt1"/>
              </a:solidFill>
            </a:endParaRPr>
          </a:p>
          <a:p>
            <a:pPr indent="-325755" lvl="0" marL="457200" rtl="0" algn="l">
              <a:lnSpc>
                <a:spcPct val="115000"/>
              </a:lnSpc>
              <a:spcBef>
                <a:spcPts val="1200"/>
              </a:spcBef>
              <a:spcAft>
                <a:spcPts val="0"/>
              </a:spcAft>
              <a:buClr>
                <a:schemeClr val="lt1"/>
              </a:buClr>
              <a:buSzPct val="100000"/>
              <a:buChar char="●"/>
            </a:pPr>
            <a:r>
              <a:rPr lang="en-US">
                <a:solidFill>
                  <a:schemeClr val="lt1"/>
                </a:solidFill>
              </a:rPr>
              <a:t>Python</a:t>
            </a:r>
            <a:endParaRPr>
              <a:solidFill>
                <a:schemeClr val="lt1"/>
              </a:solidFill>
            </a:endParaRPr>
          </a:p>
          <a:p>
            <a:pPr indent="-325755" lvl="0" marL="457200" rtl="0" algn="l">
              <a:lnSpc>
                <a:spcPct val="115000"/>
              </a:lnSpc>
              <a:spcBef>
                <a:spcPts val="0"/>
              </a:spcBef>
              <a:spcAft>
                <a:spcPts val="0"/>
              </a:spcAft>
              <a:buClr>
                <a:schemeClr val="lt1"/>
              </a:buClr>
              <a:buSzPct val="100000"/>
              <a:buChar char="●"/>
            </a:pPr>
            <a:r>
              <a:rPr lang="en-US">
                <a:solidFill>
                  <a:schemeClr val="lt1"/>
                </a:solidFill>
              </a:rPr>
              <a:t>Streamlit</a:t>
            </a:r>
            <a:endParaRPr>
              <a:solidFill>
                <a:schemeClr val="lt1"/>
              </a:solidFill>
            </a:endParaRPr>
          </a:p>
          <a:p>
            <a:pPr indent="-325755" lvl="0" marL="457200" rtl="0" algn="l">
              <a:lnSpc>
                <a:spcPct val="115000"/>
              </a:lnSpc>
              <a:spcBef>
                <a:spcPts val="0"/>
              </a:spcBef>
              <a:spcAft>
                <a:spcPts val="0"/>
              </a:spcAft>
              <a:buClr>
                <a:schemeClr val="lt1"/>
              </a:buClr>
              <a:buSzPct val="100000"/>
              <a:buChar char="●"/>
            </a:pPr>
            <a:r>
              <a:rPr lang="en-US">
                <a:solidFill>
                  <a:schemeClr val="lt1"/>
                </a:solidFill>
              </a:rPr>
              <a:t>Streamlit Community Cloud</a:t>
            </a:r>
            <a:endParaRPr>
              <a:solidFill>
                <a:schemeClr val="lt1"/>
              </a:solidFill>
            </a:endParaRPr>
          </a:p>
          <a:p>
            <a:pPr indent="0" lvl="0" marL="0" rtl="0" algn="l">
              <a:lnSpc>
                <a:spcPct val="115000"/>
              </a:lnSpc>
              <a:spcBef>
                <a:spcPts val="1200"/>
              </a:spcBef>
              <a:spcAft>
                <a:spcPts val="1200"/>
              </a:spcAft>
              <a:buSzPct val="117647"/>
              <a:buNone/>
            </a:pPr>
            <a:r>
              <a:rPr lang="en-US">
                <a:solidFill>
                  <a:schemeClr val="lt1"/>
                </a:solidFill>
              </a:rPr>
              <a:t>Web address for deployment - </a:t>
            </a:r>
            <a:r>
              <a:rPr lang="en-US" u="sng">
                <a:solidFill>
                  <a:srgbClr val="4A86E8"/>
                </a:solidFill>
                <a:hlinkClick r:id="rId3">
                  <a:extLst>
                    <a:ext uri="{A12FA001-AC4F-418D-AE19-62706E023703}">
                      <ahyp:hlinkClr val="tx"/>
                    </a:ext>
                  </a:extLst>
                </a:hlinkClick>
              </a:rPr>
              <a:t>Review Sentiment Classification</a:t>
            </a:r>
            <a:endParaRPr>
              <a:solidFill>
                <a:srgbClr val="4A86E8"/>
              </a:solidFill>
            </a:endParaRPr>
          </a:p>
        </p:txBody>
      </p:sp>
      <p:sp>
        <p:nvSpPr>
          <p:cNvPr id="257" name="Google Shape;257;g2690a5bae9b_0_94"/>
          <p:cNvSpPr txBox="1"/>
          <p:nvPr>
            <p:ph idx="1" type="body"/>
          </p:nvPr>
        </p:nvSpPr>
        <p:spPr>
          <a:xfrm>
            <a:off x="311700" y="2402150"/>
            <a:ext cx="8520600" cy="5547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b="1" lang="en-US" sz="1500">
                <a:solidFill>
                  <a:schemeClr val="lt1"/>
                </a:solidFill>
              </a:rPr>
              <a:t>UI Design-</a:t>
            </a:r>
            <a:endParaRPr b="1" sz="1500">
              <a:solidFill>
                <a:schemeClr val="lt1"/>
              </a:solidFill>
            </a:endParaRPr>
          </a:p>
        </p:txBody>
      </p:sp>
      <p:pic>
        <p:nvPicPr>
          <p:cNvPr id="258" name="Google Shape;258;g2690a5bae9b_0_94"/>
          <p:cNvPicPr preferRelativeResize="0"/>
          <p:nvPr/>
        </p:nvPicPr>
        <p:blipFill rotWithShape="1">
          <a:blip r:embed="rId4">
            <a:alphaModFix/>
          </a:blip>
          <a:srcRect b="0" l="0" r="0" t="0"/>
          <a:stretch/>
        </p:blipFill>
        <p:spPr>
          <a:xfrm>
            <a:off x="1255038" y="2956850"/>
            <a:ext cx="6759217" cy="38648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63" name="Shape 263"/>
        <p:cNvGrpSpPr/>
        <p:nvPr/>
      </p:nvGrpSpPr>
      <p:grpSpPr>
        <a:xfrm>
          <a:off x="0" y="0"/>
          <a:ext cx="0" cy="0"/>
          <a:chOff x="0" y="0"/>
          <a:chExt cx="0" cy="0"/>
        </a:xfrm>
      </p:grpSpPr>
      <p:sp>
        <p:nvSpPr>
          <p:cNvPr id="264" name="Google Shape;264;g2690a5bae9b_0_105"/>
          <p:cNvSpPr txBox="1"/>
          <p:nvPr>
            <p:ph type="title"/>
          </p:nvPr>
        </p:nvSpPr>
        <p:spPr>
          <a:xfrm>
            <a:off x="311700" y="24244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How It Works?</a:t>
            </a:r>
            <a:endParaRPr b="1">
              <a:solidFill>
                <a:schemeClr val="lt1"/>
              </a:solidFill>
            </a:endParaRPr>
          </a:p>
        </p:txBody>
      </p:sp>
      <p:pic>
        <p:nvPicPr>
          <p:cNvPr id="265" name="Google Shape;265;g2690a5bae9b_0_105"/>
          <p:cNvPicPr preferRelativeResize="0"/>
          <p:nvPr/>
        </p:nvPicPr>
        <p:blipFill rotWithShape="1">
          <a:blip r:embed="rId3">
            <a:alphaModFix/>
          </a:blip>
          <a:srcRect b="0" l="0" r="0" t="0"/>
          <a:stretch/>
        </p:blipFill>
        <p:spPr>
          <a:xfrm>
            <a:off x="311700" y="1005950"/>
            <a:ext cx="4785076" cy="3431049"/>
          </a:xfrm>
          <a:prstGeom prst="rect">
            <a:avLst/>
          </a:prstGeom>
          <a:noFill/>
          <a:ln>
            <a:noFill/>
          </a:ln>
        </p:spPr>
      </p:pic>
      <p:pic>
        <p:nvPicPr>
          <p:cNvPr id="266" name="Google Shape;266;g2690a5bae9b_0_105"/>
          <p:cNvPicPr preferRelativeResize="0"/>
          <p:nvPr/>
        </p:nvPicPr>
        <p:blipFill rotWithShape="1">
          <a:blip r:embed="rId4">
            <a:alphaModFix/>
          </a:blip>
          <a:srcRect b="0" l="0" r="0" t="0"/>
          <a:stretch/>
        </p:blipFill>
        <p:spPr>
          <a:xfrm>
            <a:off x="271875" y="4854600"/>
            <a:ext cx="4864724" cy="1644700"/>
          </a:xfrm>
          <a:prstGeom prst="rect">
            <a:avLst/>
          </a:prstGeom>
          <a:noFill/>
          <a:ln>
            <a:noFill/>
          </a:ln>
        </p:spPr>
      </p:pic>
      <p:sp>
        <p:nvSpPr>
          <p:cNvPr id="267" name="Google Shape;267;g2690a5bae9b_0_105"/>
          <p:cNvSpPr txBox="1"/>
          <p:nvPr/>
        </p:nvSpPr>
        <p:spPr>
          <a:xfrm>
            <a:off x="5242800" y="1653625"/>
            <a:ext cx="3589500" cy="2135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Arial"/>
                <a:ea typeface="Arial"/>
                <a:cs typeface="Arial"/>
                <a:sym typeface="Arial"/>
              </a:rPr>
              <a:t>Our deployment predicts whether a review is positive or negative based on calculated probabilities. It assigns the label corresponding to the higher probability among the classes.</a:t>
            </a:r>
            <a:endParaRPr b="0" i="0" sz="1800" u="none" cap="none" strike="noStrike">
              <a:solidFill>
                <a:schemeClr val="lt1"/>
              </a:solidFill>
              <a:latin typeface="Arial"/>
              <a:ea typeface="Arial"/>
              <a:cs typeface="Arial"/>
              <a:sym typeface="Arial"/>
            </a:endParaRPr>
          </a:p>
        </p:txBody>
      </p:sp>
      <p:sp>
        <p:nvSpPr>
          <p:cNvPr id="268" name="Google Shape;268;g2690a5bae9b_0_105"/>
          <p:cNvSpPr txBox="1"/>
          <p:nvPr/>
        </p:nvSpPr>
        <p:spPr>
          <a:xfrm>
            <a:off x="5242800" y="4854650"/>
            <a:ext cx="3589500" cy="164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lt1"/>
                </a:solidFill>
                <a:latin typeface="Arial"/>
                <a:ea typeface="Arial"/>
                <a:cs typeface="Arial"/>
                <a:sym typeface="Arial"/>
              </a:rPr>
              <a:t>It identifies key review keywords by comparing the review's words with the embedding function's vocabulary, displaying them accordingly.</a:t>
            </a:r>
            <a:endParaRPr b="0" i="0" sz="1800" u="none" cap="none" strike="noStrike">
              <a:solidFill>
                <a:schemeClr val="lt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72" name="Shape 272"/>
        <p:cNvGrpSpPr/>
        <p:nvPr/>
      </p:nvGrpSpPr>
      <p:grpSpPr>
        <a:xfrm>
          <a:off x="0" y="0"/>
          <a:ext cx="0" cy="0"/>
          <a:chOff x="0" y="0"/>
          <a:chExt cx="0" cy="0"/>
        </a:xfrm>
      </p:grpSpPr>
      <p:sp>
        <p:nvSpPr>
          <p:cNvPr id="273" name="Google Shape;273;p14"/>
          <p:cNvSpPr txBox="1"/>
          <p:nvPr>
            <p:ph type="title"/>
          </p:nvPr>
        </p:nvSpPr>
        <p:spPr>
          <a:xfrm>
            <a:off x="265500" y="1644233"/>
            <a:ext cx="4045200" cy="19764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4200"/>
              <a:buNone/>
            </a:pPr>
            <a:r>
              <a:t/>
            </a:r>
            <a:endParaRPr/>
          </a:p>
        </p:txBody>
      </p:sp>
      <p:sp>
        <p:nvSpPr>
          <p:cNvPr id="274" name="Google Shape;274;p14"/>
          <p:cNvSpPr txBox="1"/>
          <p:nvPr>
            <p:ph idx="1" type="subTitle"/>
          </p:nvPr>
        </p:nvSpPr>
        <p:spPr>
          <a:xfrm>
            <a:off x="-71000" y="2871950"/>
            <a:ext cx="4572000" cy="11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100"/>
              <a:buNone/>
            </a:pPr>
            <a:r>
              <a:rPr b="1" lang="en-US" sz="2800">
                <a:solidFill>
                  <a:schemeClr val="lt1"/>
                </a:solidFill>
              </a:rPr>
              <a:t>Project Challenges: </a:t>
            </a:r>
            <a:endParaRPr b="1" sz="2800">
              <a:solidFill>
                <a:schemeClr val="lt1"/>
              </a:solidFill>
            </a:endParaRPr>
          </a:p>
          <a:p>
            <a:pPr indent="0" lvl="0" marL="0" rtl="0" algn="ctr">
              <a:lnSpc>
                <a:spcPct val="100000"/>
              </a:lnSpc>
              <a:spcBef>
                <a:spcPts val="0"/>
              </a:spcBef>
              <a:spcAft>
                <a:spcPts val="0"/>
              </a:spcAft>
              <a:buSzPts val="2100"/>
              <a:buNone/>
            </a:pPr>
            <a:r>
              <a:rPr b="1" lang="en-US" sz="2800">
                <a:solidFill>
                  <a:schemeClr val="lt1"/>
                </a:solidFill>
              </a:rPr>
              <a:t>Key Areas</a:t>
            </a:r>
            <a:endParaRPr b="1" sz="2800">
              <a:solidFill>
                <a:schemeClr val="lt1"/>
              </a:solidFill>
            </a:endParaRPr>
          </a:p>
        </p:txBody>
      </p:sp>
      <p:sp>
        <p:nvSpPr>
          <p:cNvPr id="275" name="Google Shape;275;p14"/>
          <p:cNvSpPr txBox="1"/>
          <p:nvPr>
            <p:ph idx="2" type="body"/>
          </p:nvPr>
        </p:nvSpPr>
        <p:spPr>
          <a:xfrm>
            <a:off x="4939500" y="965600"/>
            <a:ext cx="3837000" cy="4926900"/>
          </a:xfrm>
          <a:prstGeom prst="rect">
            <a:avLst/>
          </a:prstGeom>
          <a:noFill/>
          <a:ln>
            <a:noFill/>
          </a:ln>
        </p:spPr>
        <p:txBody>
          <a:bodyPr anchorCtr="0" anchor="ctr" bIns="91425" lIns="91425" spcFirstLastPara="1" rIns="91425" wrap="square" tIns="91425">
            <a:normAutofit/>
          </a:bodyPr>
          <a:lstStyle/>
          <a:p>
            <a:pPr indent="0" lvl="0" marL="0" rtl="0" algn="l">
              <a:lnSpc>
                <a:spcPct val="115000"/>
              </a:lnSpc>
              <a:spcBef>
                <a:spcPts val="0"/>
              </a:spcBef>
              <a:spcAft>
                <a:spcPts val="0"/>
              </a:spcAft>
              <a:buSzPts val="1800"/>
              <a:buNone/>
            </a:pPr>
            <a:r>
              <a:rPr b="1" lang="en-US" sz="2800"/>
              <a:t>● Data Preprocessing</a:t>
            </a:r>
            <a:endParaRPr b="1" sz="2800"/>
          </a:p>
          <a:p>
            <a:pPr indent="0" lvl="0" marL="0" rtl="0" algn="l">
              <a:lnSpc>
                <a:spcPct val="115000"/>
              </a:lnSpc>
              <a:spcBef>
                <a:spcPts val="1200"/>
              </a:spcBef>
              <a:spcAft>
                <a:spcPts val="1200"/>
              </a:spcAft>
              <a:buSzPts val="1800"/>
              <a:buNone/>
            </a:pPr>
            <a:r>
              <a:rPr b="1" lang="en-US" sz="2800"/>
              <a:t>● Model Selection</a:t>
            </a:r>
            <a:endParaRPr b="1" sz="2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80" name="Shape 280"/>
        <p:cNvGrpSpPr/>
        <p:nvPr/>
      </p:nvGrpSpPr>
      <p:grpSpPr>
        <a:xfrm>
          <a:off x="0" y="0"/>
          <a:ext cx="0" cy="0"/>
          <a:chOff x="0" y="0"/>
          <a:chExt cx="0" cy="0"/>
        </a:xfrm>
      </p:grpSpPr>
      <p:sp>
        <p:nvSpPr>
          <p:cNvPr id="281" name="Google Shape;281;g2b83be95a43_0_553"/>
          <p:cNvSpPr/>
          <p:nvPr/>
        </p:nvSpPr>
        <p:spPr>
          <a:xfrm>
            <a:off x="0" y="47350"/>
            <a:ext cx="9157500" cy="14892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g2b83be95a43_0_553"/>
          <p:cNvSpPr txBox="1"/>
          <p:nvPr>
            <p:ph type="title"/>
          </p:nvPr>
        </p:nvSpPr>
        <p:spPr>
          <a:xfrm>
            <a:off x="654900" y="410200"/>
            <a:ext cx="3313500" cy="763500"/>
          </a:xfrm>
          <a:prstGeom prst="rect">
            <a:avLst/>
          </a:prstGeom>
          <a:noFill/>
          <a:ln>
            <a:noFill/>
          </a:ln>
        </p:spPr>
        <p:txBody>
          <a:bodyPr anchorCtr="0" anchor="ctr"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b="1" lang="en-US"/>
              <a:t>Data Preprocessing</a:t>
            </a:r>
            <a:endParaRPr b="1"/>
          </a:p>
        </p:txBody>
      </p:sp>
      <p:sp>
        <p:nvSpPr>
          <p:cNvPr id="283" name="Google Shape;283;g2b83be95a43_0_553"/>
          <p:cNvSpPr txBox="1"/>
          <p:nvPr>
            <p:ph idx="1" type="body"/>
          </p:nvPr>
        </p:nvSpPr>
        <p:spPr>
          <a:xfrm>
            <a:off x="311700" y="1952599"/>
            <a:ext cx="3999900" cy="4905300"/>
          </a:xfrm>
          <a:prstGeom prst="rect">
            <a:avLst/>
          </a:prstGeom>
          <a:noFill/>
          <a:ln>
            <a:noFill/>
          </a:ln>
        </p:spPr>
        <p:txBody>
          <a:bodyPr anchorCtr="0" anchor="ctr" bIns="91425" lIns="91425" spcFirstLastPara="1" rIns="91425" wrap="square" tIns="91425">
            <a:normAutofit/>
          </a:bodyPr>
          <a:lstStyle/>
          <a:p>
            <a:pPr indent="0" lvl="0" marL="0" rtl="0" algn="ctr">
              <a:lnSpc>
                <a:spcPct val="115000"/>
              </a:lnSpc>
              <a:spcBef>
                <a:spcPts val="0"/>
              </a:spcBef>
              <a:spcAft>
                <a:spcPts val="0"/>
              </a:spcAft>
              <a:buSzPts val="1400"/>
              <a:buNone/>
            </a:pPr>
            <a:r>
              <a:rPr b="1" lang="en-US" sz="1600">
                <a:solidFill>
                  <a:schemeClr val="lt1"/>
                </a:solidFill>
              </a:rPr>
              <a:t>Problem </a:t>
            </a:r>
            <a:endParaRPr b="1" sz="1600">
              <a:solidFill>
                <a:schemeClr val="lt1"/>
              </a:solidFill>
            </a:endParaRPr>
          </a:p>
          <a:p>
            <a:pPr indent="0" lvl="0" marL="0" rtl="0" algn="ctr">
              <a:lnSpc>
                <a:spcPct val="115000"/>
              </a:lnSpc>
              <a:spcBef>
                <a:spcPts val="1200"/>
              </a:spcBef>
              <a:spcAft>
                <a:spcPts val="0"/>
              </a:spcAft>
              <a:buSzPts val="1400"/>
              <a:buNone/>
            </a:pPr>
            <a:r>
              <a:rPr lang="en-US" sz="1600">
                <a:solidFill>
                  <a:schemeClr val="lt1"/>
                </a:solidFill>
              </a:rPr>
              <a:t>Noisy text data, wrong spellings, sentences lacking semantic meaning.</a:t>
            </a:r>
            <a:endParaRPr sz="1600">
              <a:solidFill>
                <a:schemeClr val="lt1"/>
              </a:solidFill>
            </a:endParaRPr>
          </a:p>
          <a:p>
            <a:pPr indent="0" lvl="0" marL="0" rtl="0" algn="ctr">
              <a:lnSpc>
                <a:spcPct val="115000"/>
              </a:lnSpc>
              <a:spcBef>
                <a:spcPts val="1200"/>
              </a:spcBef>
              <a:spcAft>
                <a:spcPts val="0"/>
              </a:spcAft>
              <a:buSzPts val="1400"/>
              <a:buNone/>
            </a:pPr>
            <a:r>
              <a:t/>
            </a:r>
            <a:endParaRPr sz="1600">
              <a:solidFill>
                <a:schemeClr val="lt1"/>
              </a:solidFill>
            </a:endParaRPr>
          </a:p>
          <a:p>
            <a:pPr indent="0" lvl="0" marL="0" rtl="0" algn="ctr">
              <a:lnSpc>
                <a:spcPct val="115000"/>
              </a:lnSpc>
              <a:spcBef>
                <a:spcPts val="1200"/>
              </a:spcBef>
              <a:spcAft>
                <a:spcPts val="0"/>
              </a:spcAft>
              <a:buSzPts val="1400"/>
              <a:buNone/>
            </a:pPr>
            <a:r>
              <a:t/>
            </a:r>
            <a:endParaRPr sz="1600">
              <a:solidFill>
                <a:schemeClr val="lt1"/>
              </a:solidFill>
            </a:endParaRPr>
          </a:p>
          <a:p>
            <a:pPr indent="0" lvl="0" marL="0" rtl="0" algn="l">
              <a:lnSpc>
                <a:spcPct val="115000"/>
              </a:lnSpc>
              <a:spcBef>
                <a:spcPts val="1200"/>
              </a:spcBef>
              <a:spcAft>
                <a:spcPts val="0"/>
              </a:spcAft>
              <a:buSzPts val="1400"/>
              <a:buNone/>
            </a:pPr>
            <a:r>
              <a:t/>
            </a:r>
            <a:endParaRPr sz="1600">
              <a:solidFill>
                <a:schemeClr val="lt1"/>
              </a:solidFill>
            </a:endParaRPr>
          </a:p>
          <a:p>
            <a:pPr indent="0" lvl="0" marL="0" rtl="0" algn="ctr">
              <a:lnSpc>
                <a:spcPct val="115000"/>
              </a:lnSpc>
              <a:spcBef>
                <a:spcPts val="1200"/>
              </a:spcBef>
              <a:spcAft>
                <a:spcPts val="0"/>
              </a:spcAft>
              <a:buSzPts val="1400"/>
              <a:buNone/>
            </a:pPr>
            <a:r>
              <a:rPr b="1" lang="en-US" sz="1600">
                <a:solidFill>
                  <a:schemeClr val="lt1"/>
                </a:solidFill>
              </a:rPr>
              <a:t>Solution</a:t>
            </a:r>
            <a:endParaRPr b="1" sz="1600">
              <a:solidFill>
                <a:schemeClr val="lt1"/>
              </a:solidFill>
            </a:endParaRPr>
          </a:p>
          <a:p>
            <a:pPr indent="0" lvl="0" marL="0" rtl="0" algn="ctr">
              <a:lnSpc>
                <a:spcPct val="120000"/>
              </a:lnSpc>
              <a:spcBef>
                <a:spcPts val="1200"/>
              </a:spcBef>
              <a:spcAft>
                <a:spcPts val="0"/>
              </a:spcAft>
              <a:buSzPts val="1400"/>
              <a:buNone/>
            </a:pPr>
            <a:r>
              <a:rPr lang="en-US" sz="1600">
                <a:solidFill>
                  <a:schemeClr val="lt1"/>
                </a:solidFill>
              </a:rPr>
              <a:t>Implementing robust preprocessing techniques like tokenization, spelling correction, lemmatization, to clean data effectively.</a:t>
            </a:r>
            <a:endParaRPr sz="1600">
              <a:solidFill>
                <a:schemeClr val="lt1"/>
              </a:solidFill>
            </a:endParaRPr>
          </a:p>
          <a:p>
            <a:pPr indent="0" lvl="0" marL="0" rtl="0" algn="l">
              <a:lnSpc>
                <a:spcPct val="115000"/>
              </a:lnSpc>
              <a:spcBef>
                <a:spcPts val="1200"/>
              </a:spcBef>
              <a:spcAft>
                <a:spcPts val="1200"/>
              </a:spcAft>
              <a:buSzPts val="1400"/>
              <a:buNone/>
            </a:pPr>
            <a:r>
              <a:t/>
            </a:r>
            <a:endParaRPr sz="1600">
              <a:solidFill>
                <a:schemeClr val="lt1"/>
              </a:solidFill>
            </a:endParaRPr>
          </a:p>
        </p:txBody>
      </p:sp>
      <p:sp>
        <p:nvSpPr>
          <p:cNvPr id="284" name="Google Shape;284;g2b83be95a43_0_553"/>
          <p:cNvSpPr txBox="1"/>
          <p:nvPr>
            <p:ph idx="2" type="body"/>
          </p:nvPr>
        </p:nvSpPr>
        <p:spPr>
          <a:xfrm>
            <a:off x="4832400" y="1911975"/>
            <a:ext cx="3999900" cy="4555200"/>
          </a:xfrm>
          <a:prstGeom prst="rect">
            <a:avLst/>
          </a:prstGeom>
          <a:noFill/>
          <a:ln>
            <a:noFill/>
          </a:ln>
        </p:spPr>
        <p:txBody>
          <a:bodyPr anchorCtr="0" anchor="ctr" bIns="91425" lIns="91425" spcFirstLastPara="1" rIns="91425" wrap="square" tIns="91425">
            <a:normAutofit/>
          </a:bodyPr>
          <a:lstStyle/>
          <a:p>
            <a:pPr indent="0" lvl="0" marL="0" rtl="0" algn="ctr">
              <a:lnSpc>
                <a:spcPct val="115000"/>
              </a:lnSpc>
              <a:spcBef>
                <a:spcPts val="0"/>
              </a:spcBef>
              <a:spcAft>
                <a:spcPts val="0"/>
              </a:spcAft>
              <a:buSzPts val="1400"/>
              <a:buNone/>
            </a:pPr>
            <a:r>
              <a:rPr b="1" lang="en-US" sz="1600">
                <a:solidFill>
                  <a:schemeClr val="lt1"/>
                </a:solidFill>
              </a:rPr>
              <a:t>Problem </a:t>
            </a:r>
            <a:endParaRPr b="1" sz="1600">
              <a:solidFill>
                <a:schemeClr val="lt1"/>
              </a:solidFill>
            </a:endParaRPr>
          </a:p>
          <a:p>
            <a:pPr indent="0" lvl="0" marL="0" rtl="0" algn="ctr">
              <a:lnSpc>
                <a:spcPct val="115000"/>
              </a:lnSpc>
              <a:spcBef>
                <a:spcPts val="1200"/>
              </a:spcBef>
              <a:spcAft>
                <a:spcPts val="0"/>
              </a:spcAft>
              <a:buSzPts val="1400"/>
              <a:buNone/>
            </a:pPr>
            <a:r>
              <a:rPr lang="en-US" sz="1600">
                <a:solidFill>
                  <a:schemeClr val="lt1"/>
                </a:solidFill>
              </a:rPr>
              <a:t>Selecting the right classification model posed difficulties. While some models tended to overfit, others lacked the ability to generalize across varying lengths of text.</a:t>
            </a:r>
            <a:endParaRPr sz="1600">
              <a:solidFill>
                <a:schemeClr val="lt1"/>
              </a:solidFill>
            </a:endParaRPr>
          </a:p>
          <a:p>
            <a:pPr indent="0" lvl="0" marL="0" rtl="0" algn="l">
              <a:lnSpc>
                <a:spcPct val="115000"/>
              </a:lnSpc>
              <a:spcBef>
                <a:spcPts val="1200"/>
              </a:spcBef>
              <a:spcAft>
                <a:spcPts val="0"/>
              </a:spcAft>
              <a:buSzPts val="1400"/>
              <a:buNone/>
            </a:pPr>
            <a:r>
              <a:t/>
            </a:r>
            <a:endParaRPr sz="1600">
              <a:solidFill>
                <a:schemeClr val="lt1"/>
              </a:solidFill>
            </a:endParaRPr>
          </a:p>
          <a:p>
            <a:pPr indent="0" lvl="0" marL="0" rtl="0" algn="ctr">
              <a:lnSpc>
                <a:spcPct val="115000"/>
              </a:lnSpc>
              <a:spcBef>
                <a:spcPts val="1200"/>
              </a:spcBef>
              <a:spcAft>
                <a:spcPts val="0"/>
              </a:spcAft>
              <a:buSzPts val="1400"/>
              <a:buNone/>
            </a:pPr>
            <a:r>
              <a:rPr b="1" lang="en-US" sz="1600">
                <a:solidFill>
                  <a:schemeClr val="lt1"/>
                </a:solidFill>
              </a:rPr>
              <a:t>Solution</a:t>
            </a:r>
            <a:endParaRPr b="1" sz="1600">
              <a:solidFill>
                <a:schemeClr val="lt1"/>
              </a:solidFill>
            </a:endParaRPr>
          </a:p>
          <a:p>
            <a:pPr indent="0" lvl="0" marL="0" rtl="0" algn="ctr">
              <a:lnSpc>
                <a:spcPct val="115000"/>
              </a:lnSpc>
              <a:spcBef>
                <a:spcPts val="1200"/>
              </a:spcBef>
              <a:spcAft>
                <a:spcPts val="1200"/>
              </a:spcAft>
              <a:buSzPts val="1400"/>
              <a:buNone/>
            </a:pPr>
            <a:r>
              <a:rPr lang="en-US" sz="1600">
                <a:solidFill>
                  <a:schemeClr val="lt1"/>
                </a:solidFill>
              </a:rPr>
              <a:t>After extensive experimentation and evaluation, we discovered </a:t>
            </a:r>
            <a:r>
              <a:rPr b="1" lang="en-US" sz="1600">
                <a:solidFill>
                  <a:schemeClr val="lt1"/>
                </a:solidFill>
              </a:rPr>
              <a:t>logistic regression</a:t>
            </a:r>
            <a:r>
              <a:rPr lang="en-US" sz="1600">
                <a:solidFill>
                  <a:schemeClr val="lt1"/>
                </a:solidFill>
              </a:rPr>
              <a:t> as the optimal model for our task, balancing performance with computational resources.</a:t>
            </a:r>
            <a:endParaRPr sz="1600">
              <a:solidFill>
                <a:schemeClr val="lt1"/>
              </a:solidFill>
            </a:endParaRPr>
          </a:p>
        </p:txBody>
      </p:sp>
      <p:sp>
        <p:nvSpPr>
          <p:cNvPr id="285" name="Google Shape;285;g2b83be95a43_0_553"/>
          <p:cNvSpPr txBox="1"/>
          <p:nvPr>
            <p:ph type="title"/>
          </p:nvPr>
        </p:nvSpPr>
        <p:spPr>
          <a:xfrm>
            <a:off x="5175600" y="410200"/>
            <a:ext cx="3313500" cy="7635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2800"/>
              <a:buNone/>
            </a:pPr>
            <a:r>
              <a:rPr b="1" lang="en-US" sz="2500"/>
              <a:t>Model Selection</a:t>
            </a:r>
            <a:endParaRPr b="1" sz="2500"/>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90" name="Shape 290"/>
        <p:cNvGrpSpPr/>
        <p:nvPr/>
      </p:nvGrpSpPr>
      <p:grpSpPr>
        <a:xfrm>
          <a:off x="0" y="0"/>
          <a:ext cx="0" cy="0"/>
          <a:chOff x="0" y="0"/>
          <a:chExt cx="0" cy="0"/>
        </a:xfrm>
      </p:grpSpPr>
      <p:sp>
        <p:nvSpPr>
          <p:cNvPr id="291" name="Google Shape;291;g2b83be95a43_0_567"/>
          <p:cNvSpPr txBox="1"/>
          <p:nvPr>
            <p:ph type="title"/>
          </p:nvPr>
        </p:nvSpPr>
        <p:spPr>
          <a:xfrm>
            <a:off x="311700" y="2867800"/>
            <a:ext cx="8520600" cy="11223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b="1" lang="en-US">
                <a:solidFill>
                  <a:schemeClr val="lt1"/>
                </a:solidFill>
              </a:rPr>
              <a:t>Thank You!</a:t>
            </a:r>
            <a:endParaRPr b="1">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8" name="Shape 78"/>
        <p:cNvGrpSpPr/>
        <p:nvPr/>
      </p:nvGrpSpPr>
      <p:grpSpPr>
        <a:xfrm>
          <a:off x="0" y="0"/>
          <a:ext cx="0" cy="0"/>
          <a:chOff x="0" y="0"/>
          <a:chExt cx="0" cy="0"/>
        </a:xfrm>
      </p:grpSpPr>
      <p:pic>
        <p:nvPicPr>
          <p:cNvPr id="79" name="Google Shape;79;p3"/>
          <p:cNvPicPr preferRelativeResize="0"/>
          <p:nvPr/>
        </p:nvPicPr>
        <p:blipFill rotWithShape="1">
          <a:blip r:embed="rId3">
            <a:alphaModFix/>
          </a:blip>
          <a:srcRect b="0" l="0" r="0" t="0"/>
          <a:stretch/>
        </p:blipFill>
        <p:spPr>
          <a:xfrm>
            <a:off x="2200925" y="880050"/>
            <a:ext cx="4918384" cy="5977948"/>
          </a:xfrm>
          <a:prstGeom prst="rect">
            <a:avLst/>
          </a:prstGeom>
          <a:noFill/>
          <a:ln>
            <a:noFill/>
          </a:ln>
        </p:spPr>
      </p:pic>
      <p:sp>
        <p:nvSpPr>
          <p:cNvPr id="80" name="Google Shape;80;p3"/>
          <p:cNvSpPr txBox="1"/>
          <p:nvPr>
            <p:ph type="title"/>
          </p:nvPr>
        </p:nvSpPr>
        <p:spPr>
          <a:xfrm>
            <a:off x="311700" y="116542"/>
            <a:ext cx="8520600" cy="7635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a:solidFill>
                  <a:schemeClr val="lt1"/>
                </a:solidFill>
              </a:rPr>
              <a:t>Project Workflow</a:t>
            </a:r>
            <a:endParaRPr b="1">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5" name="Shape 85"/>
        <p:cNvGrpSpPr/>
        <p:nvPr/>
      </p:nvGrpSpPr>
      <p:grpSpPr>
        <a:xfrm>
          <a:off x="0" y="0"/>
          <a:ext cx="0" cy="0"/>
          <a:chOff x="0" y="0"/>
          <a:chExt cx="0" cy="0"/>
        </a:xfrm>
      </p:grpSpPr>
      <p:sp>
        <p:nvSpPr>
          <p:cNvPr id="86" name="Google Shape;86;ge3bb489db2_4_0"/>
          <p:cNvSpPr txBox="1"/>
          <p:nvPr>
            <p:ph type="title"/>
          </p:nvPr>
        </p:nvSpPr>
        <p:spPr>
          <a:xfrm>
            <a:off x="311700" y="360023"/>
            <a:ext cx="8520600" cy="580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3600"/>
              <a:buNone/>
            </a:pPr>
            <a:r>
              <a:rPr b="1" lang="en-US">
                <a:solidFill>
                  <a:schemeClr val="lt1"/>
                </a:solidFill>
              </a:rPr>
              <a:t>Dataset Details</a:t>
            </a:r>
            <a:endParaRPr b="1">
              <a:solidFill>
                <a:schemeClr val="lt1"/>
              </a:solidFill>
            </a:endParaRPr>
          </a:p>
        </p:txBody>
      </p:sp>
      <p:sp>
        <p:nvSpPr>
          <p:cNvPr id="87" name="Google Shape;87;ge3bb489db2_4_0"/>
          <p:cNvSpPr txBox="1"/>
          <p:nvPr/>
        </p:nvSpPr>
        <p:spPr>
          <a:xfrm>
            <a:off x="311700" y="1011125"/>
            <a:ext cx="8520600" cy="831900"/>
          </a:xfrm>
          <a:prstGeom prst="rect">
            <a:avLst/>
          </a:prstGeom>
          <a:noFill/>
          <a:ln>
            <a:noFill/>
          </a:ln>
        </p:spPr>
        <p:txBody>
          <a:bodyPr anchorCtr="0" anchor="t" bIns="91425" lIns="91425" spcFirstLastPara="1" rIns="91425" wrap="square" tIns="91425">
            <a:noAutofit/>
          </a:bodyPr>
          <a:lstStyle/>
          <a:p>
            <a:pPr indent="0" lvl="0" marL="0" marR="0" rtl="0" algn="l">
              <a:lnSpc>
                <a:spcPct val="130000"/>
              </a:lnSpc>
              <a:spcBef>
                <a:spcPts val="0"/>
              </a:spcBef>
              <a:spcAft>
                <a:spcPts val="0"/>
              </a:spcAft>
              <a:buClr>
                <a:srgbClr val="000000"/>
              </a:buClr>
              <a:buSzPts val="1800"/>
              <a:buFont typeface="Arial"/>
              <a:buNone/>
            </a:pPr>
            <a:r>
              <a:rPr b="0" i="0" lang="en-US" sz="1800" u="none" cap="none" strike="noStrike">
                <a:solidFill>
                  <a:schemeClr val="lt1"/>
                </a:solidFill>
                <a:latin typeface="Arial"/>
                <a:ea typeface="Arial"/>
                <a:cs typeface="Arial"/>
                <a:sym typeface="Arial"/>
              </a:rPr>
              <a:t>The dataset used in this project is </a:t>
            </a:r>
            <a:r>
              <a:rPr b="1" i="0" lang="en-US" sz="1800" u="none" cap="none" strike="noStrike">
                <a:solidFill>
                  <a:schemeClr val="lt1"/>
                </a:solidFill>
                <a:latin typeface="Arial"/>
                <a:ea typeface="Arial"/>
                <a:cs typeface="Arial"/>
                <a:sym typeface="Arial"/>
              </a:rPr>
              <a:t>hotel_reviews.xlsx</a:t>
            </a:r>
            <a:r>
              <a:rPr b="0" i="0" lang="en-US" sz="1800" u="none" cap="none" strike="noStrike">
                <a:solidFill>
                  <a:schemeClr val="lt1"/>
                </a:solidFill>
                <a:latin typeface="Arial"/>
                <a:ea typeface="Arial"/>
                <a:cs typeface="Arial"/>
                <a:sym typeface="Arial"/>
              </a:rPr>
              <a:t> which contains </a:t>
            </a:r>
            <a:endParaRPr b="0" i="0" sz="1800" u="none" cap="none" strike="noStrike">
              <a:solidFill>
                <a:schemeClr val="lt1"/>
              </a:solidFill>
              <a:latin typeface="Arial"/>
              <a:ea typeface="Arial"/>
              <a:cs typeface="Arial"/>
              <a:sym typeface="Arial"/>
            </a:endParaRPr>
          </a:p>
          <a:p>
            <a:pPr indent="0" lvl="0" marL="0" marR="0" rtl="0" algn="l">
              <a:lnSpc>
                <a:spcPct val="130000"/>
              </a:lnSpc>
              <a:spcBef>
                <a:spcPts val="0"/>
              </a:spcBef>
              <a:spcAft>
                <a:spcPts val="0"/>
              </a:spcAft>
              <a:buClr>
                <a:srgbClr val="000000"/>
              </a:buClr>
              <a:buSzPts val="1800"/>
              <a:buFont typeface="Arial"/>
              <a:buNone/>
            </a:pPr>
            <a:r>
              <a:rPr b="1" i="0" lang="en-US" sz="1800" u="none" cap="none" strike="noStrike">
                <a:solidFill>
                  <a:schemeClr val="lt1"/>
                </a:solidFill>
                <a:latin typeface="Arial"/>
                <a:ea typeface="Arial"/>
                <a:cs typeface="Arial"/>
                <a:sym typeface="Arial"/>
              </a:rPr>
              <a:t>20491 </a:t>
            </a:r>
            <a:r>
              <a:rPr b="0" i="0" lang="en-US" sz="1800" u="none" cap="none" strike="noStrike">
                <a:solidFill>
                  <a:schemeClr val="lt1"/>
                </a:solidFill>
                <a:latin typeface="Arial"/>
                <a:ea typeface="Arial"/>
                <a:cs typeface="Arial"/>
                <a:sym typeface="Arial"/>
              </a:rPr>
              <a:t>instances of reviews with two features which are </a:t>
            </a:r>
            <a:r>
              <a:rPr b="1" i="0" lang="en-US" sz="1800" u="none" cap="none" strike="noStrike">
                <a:solidFill>
                  <a:schemeClr val="lt1"/>
                </a:solidFill>
                <a:latin typeface="Arial"/>
                <a:ea typeface="Arial"/>
                <a:cs typeface="Arial"/>
                <a:sym typeface="Arial"/>
              </a:rPr>
              <a:t>Review </a:t>
            </a:r>
            <a:r>
              <a:rPr b="0" i="0" lang="en-US" sz="1800" u="none" cap="none" strike="noStrike">
                <a:solidFill>
                  <a:schemeClr val="lt1"/>
                </a:solidFill>
                <a:latin typeface="Arial"/>
                <a:ea typeface="Arial"/>
                <a:cs typeface="Arial"/>
                <a:sym typeface="Arial"/>
              </a:rPr>
              <a:t>and </a:t>
            </a:r>
            <a:r>
              <a:rPr b="1" i="0" lang="en-US" sz="1800" u="none" cap="none" strike="noStrike">
                <a:solidFill>
                  <a:schemeClr val="lt1"/>
                </a:solidFill>
                <a:latin typeface="Arial"/>
                <a:ea typeface="Arial"/>
                <a:cs typeface="Arial"/>
                <a:sym typeface="Arial"/>
              </a:rPr>
              <a:t>Rating.</a:t>
            </a:r>
            <a:endParaRPr b="1" i="0" sz="1800" u="none" cap="none" strike="noStrike">
              <a:solidFill>
                <a:schemeClr val="lt1"/>
              </a:solidFill>
              <a:latin typeface="Arial"/>
              <a:ea typeface="Arial"/>
              <a:cs typeface="Arial"/>
              <a:sym typeface="Arial"/>
            </a:endParaRPr>
          </a:p>
        </p:txBody>
      </p:sp>
      <p:sp>
        <p:nvSpPr>
          <p:cNvPr id="88" name="Google Shape;88;ge3bb489db2_4_0"/>
          <p:cNvSpPr txBox="1"/>
          <p:nvPr/>
        </p:nvSpPr>
        <p:spPr>
          <a:xfrm>
            <a:off x="311700" y="3081725"/>
            <a:ext cx="7594500" cy="2829300"/>
          </a:xfrm>
          <a:prstGeom prst="rect">
            <a:avLst/>
          </a:prstGeom>
          <a:noFill/>
          <a:ln>
            <a:noFill/>
          </a:ln>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NumPy</a:t>
            </a:r>
            <a:endParaRPr b="0" i="0" sz="1800" u="none" cap="none" strike="noStrike">
              <a:solidFill>
                <a:schemeClr val="lt1"/>
              </a:solidFill>
              <a:latin typeface="Arial"/>
              <a:ea typeface="Arial"/>
              <a:cs typeface="Arial"/>
              <a:sym typeface="Arial"/>
            </a:endParaRPr>
          </a:p>
          <a:p>
            <a:pPr indent="-342900" lvl="0" marL="457200" marR="0" rtl="0" algn="l">
              <a:lnSpc>
                <a:spcPct val="115000"/>
              </a:lnSpc>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Pandas</a:t>
            </a:r>
            <a:endParaRPr b="0" i="0" sz="1800" u="none" cap="none" strike="noStrike">
              <a:solidFill>
                <a:schemeClr val="lt1"/>
              </a:solidFill>
              <a:latin typeface="Arial"/>
              <a:ea typeface="Arial"/>
              <a:cs typeface="Arial"/>
              <a:sym typeface="Arial"/>
            </a:endParaRPr>
          </a:p>
          <a:p>
            <a:pPr indent="-342900" lvl="0" marL="457200" marR="0" rtl="0" algn="l">
              <a:lnSpc>
                <a:spcPct val="115000"/>
              </a:lnSpc>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Plotly</a:t>
            </a:r>
            <a:endParaRPr b="0" i="0" sz="1800" u="none" cap="none" strike="noStrike">
              <a:solidFill>
                <a:schemeClr val="lt1"/>
              </a:solidFill>
              <a:latin typeface="Arial"/>
              <a:ea typeface="Arial"/>
              <a:cs typeface="Arial"/>
              <a:sym typeface="Arial"/>
            </a:endParaRPr>
          </a:p>
          <a:p>
            <a:pPr indent="-342900" lvl="0" marL="457200" marR="0" rtl="0" algn="l">
              <a:lnSpc>
                <a:spcPct val="115000"/>
              </a:lnSpc>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Matplotlib</a:t>
            </a:r>
            <a:endParaRPr b="0" i="0" sz="1800" u="none" cap="none" strike="noStrike">
              <a:solidFill>
                <a:schemeClr val="lt1"/>
              </a:solidFill>
              <a:latin typeface="Arial"/>
              <a:ea typeface="Arial"/>
              <a:cs typeface="Arial"/>
              <a:sym typeface="Arial"/>
            </a:endParaRPr>
          </a:p>
          <a:p>
            <a:pPr indent="-342900" lvl="0" marL="457200" marR="0" rtl="0" algn="l">
              <a:lnSpc>
                <a:spcPct val="115000"/>
              </a:lnSpc>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NLTK</a:t>
            </a:r>
            <a:endParaRPr b="0" i="0" sz="1800" u="none" cap="none" strike="noStrike">
              <a:solidFill>
                <a:schemeClr val="lt1"/>
              </a:solidFill>
              <a:latin typeface="Arial"/>
              <a:ea typeface="Arial"/>
              <a:cs typeface="Arial"/>
              <a:sym typeface="Arial"/>
            </a:endParaRPr>
          </a:p>
          <a:p>
            <a:pPr indent="-342900" lvl="0" marL="457200" marR="0" rtl="0" algn="l">
              <a:lnSpc>
                <a:spcPct val="115000"/>
              </a:lnSpc>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SpaCy</a:t>
            </a:r>
            <a:endParaRPr b="0" i="0" sz="1800" u="none" cap="none" strike="noStrike">
              <a:solidFill>
                <a:schemeClr val="lt1"/>
              </a:solidFill>
              <a:latin typeface="Arial"/>
              <a:ea typeface="Arial"/>
              <a:cs typeface="Arial"/>
              <a:sym typeface="Arial"/>
            </a:endParaRPr>
          </a:p>
          <a:p>
            <a:pPr indent="-342900" lvl="0" marL="457200" marR="0" rtl="0" algn="l">
              <a:lnSpc>
                <a:spcPct val="115000"/>
              </a:lnSpc>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Sklearn</a:t>
            </a:r>
            <a:endParaRPr b="0" i="0" sz="1800" u="none" cap="none" strike="noStrike">
              <a:solidFill>
                <a:schemeClr val="lt1"/>
              </a:solidFill>
              <a:latin typeface="Arial"/>
              <a:ea typeface="Arial"/>
              <a:cs typeface="Arial"/>
              <a:sym typeface="Arial"/>
            </a:endParaRPr>
          </a:p>
          <a:p>
            <a:pPr indent="-342900" lvl="0" marL="457200" marR="0" rtl="0" algn="l">
              <a:lnSpc>
                <a:spcPct val="115000"/>
              </a:lnSpc>
              <a:spcBef>
                <a:spcPts val="0"/>
              </a:spcBef>
              <a:spcAft>
                <a:spcPts val="0"/>
              </a:spcAft>
              <a:buClr>
                <a:schemeClr val="lt1"/>
              </a:buClr>
              <a:buSzPts val="1800"/>
              <a:buFont typeface="Arial"/>
              <a:buChar char="●"/>
            </a:pPr>
            <a:r>
              <a:rPr b="0" i="0" lang="en-US" sz="1800" u="none" cap="none" strike="noStrike">
                <a:solidFill>
                  <a:schemeClr val="lt1"/>
                </a:solidFill>
                <a:latin typeface="Arial"/>
                <a:ea typeface="Arial"/>
                <a:cs typeface="Arial"/>
                <a:sym typeface="Arial"/>
              </a:rPr>
              <a:t>Imblearn</a:t>
            </a:r>
            <a:endParaRPr b="0" i="0" sz="1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2"/>
              </a:solidFill>
              <a:latin typeface="Arial"/>
              <a:ea typeface="Arial"/>
              <a:cs typeface="Arial"/>
              <a:sym typeface="Arial"/>
            </a:endParaRPr>
          </a:p>
        </p:txBody>
      </p:sp>
      <p:sp>
        <p:nvSpPr>
          <p:cNvPr id="89" name="Google Shape;89;ge3bb489db2_4_0"/>
          <p:cNvSpPr txBox="1"/>
          <p:nvPr>
            <p:ph type="title"/>
          </p:nvPr>
        </p:nvSpPr>
        <p:spPr>
          <a:xfrm>
            <a:off x="311700" y="2358823"/>
            <a:ext cx="8520600" cy="580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3600"/>
              <a:buNone/>
            </a:pPr>
            <a:r>
              <a:rPr b="1" lang="en-US">
                <a:solidFill>
                  <a:schemeClr val="lt1"/>
                </a:solidFill>
              </a:rPr>
              <a:t>Python Libraries/Packages Used</a:t>
            </a:r>
            <a:endParaRPr b="1">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3" name="Shape 93"/>
        <p:cNvGrpSpPr/>
        <p:nvPr/>
      </p:nvGrpSpPr>
      <p:grpSpPr>
        <a:xfrm>
          <a:off x="0" y="0"/>
          <a:ext cx="0" cy="0"/>
          <a:chOff x="0" y="0"/>
          <a:chExt cx="0" cy="0"/>
        </a:xfrm>
      </p:grpSpPr>
      <p:sp>
        <p:nvSpPr>
          <p:cNvPr id="94" name="Google Shape;94;p4"/>
          <p:cNvSpPr txBox="1"/>
          <p:nvPr>
            <p:ph type="title"/>
          </p:nvPr>
        </p:nvSpPr>
        <p:spPr>
          <a:xfrm>
            <a:off x="311700" y="2867800"/>
            <a:ext cx="8520600" cy="11223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b="1" lang="en-US">
                <a:solidFill>
                  <a:schemeClr val="lt1"/>
                </a:solidFill>
              </a:rPr>
              <a:t>Exploratory Data Analysis</a:t>
            </a:r>
            <a:endParaRPr b="1">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98" name="Shape 98"/>
        <p:cNvGrpSpPr/>
        <p:nvPr/>
      </p:nvGrpSpPr>
      <p:grpSpPr>
        <a:xfrm>
          <a:off x="0" y="0"/>
          <a:ext cx="0" cy="0"/>
          <a:chOff x="0" y="0"/>
          <a:chExt cx="0" cy="0"/>
        </a:xfrm>
      </p:grpSpPr>
      <p:sp>
        <p:nvSpPr>
          <p:cNvPr id="99" name="Google Shape;99;p6"/>
          <p:cNvSpPr txBox="1"/>
          <p:nvPr>
            <p:ph type="title"/>
          </p:nvPr>
        </p:nvSpPr>
        <p:spPr>
          <a:xfrm>
            <a:off x="139225" y="146200"/>
            <a:ext cx="3019200" cy="60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US" sz="2420">
                <a:solidFill>
                  <a:schemeClr val="lt1"/>
                </a:solidFill>
              </a:rPr>
              <a:t>Rating Distribution</a:t>
            </a:r>
            <a:endParaRPr b="1" sz="2420">
              <a:solidFill>
                <a:schemeClr val="lt1"/>
              </a:solidFill>
            </a:endParaRPr>
          </a:p>
        </p:txBody>
      </p:sp>
      <p:sp>
        <p:nvSpPr>
          <p:cNvPr id="100" name="Google Shape;100;p6"/>
          <p:cNvSpPr txBox="1"/>
          <p:nvPr/>
        </p:nvSpPr>
        <p:spPr>
          <a:xfrm>
            <a:off x="409175" y="5127600"/>
            <a:ext cx="8246100" cy="1730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Arial"/>
                <a:ea typeface="Arial"/>
                <a:cs typeface="Arial"/>
                <a:sym typeface="Arial"/>
              </a:rPr>
              <a:t>Inference-</a:t>
            </a:r>
            <a:endParaRPr b="1" i="0" sz="1500" u="none" cap="none" strike="noStrike">
              <a:solidFill>
                <a:schemeClr val="lt1"/>
              </a:solidFill>
              <a:latin typeface="Arial"/>
              <a:ea typeface="Arial"/>
              <a:cs typeface="Arial"/>
              <a:sym typeface="Arial"/>
            </a:endParaRPr>
          </a:p>
          <a:p>
            <a:pPr indent="-311150" lvl="0" marL="457200" marR="0" rtl="0" algn="l">
              <a:lnSpc>
                <a:spcPct val="115000"/>
              </a:lnSpc>
              <a:spcBef>
                <a:spcPts val="100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A large number of customers have given good 4-5 star ratings.</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Few number of peoples have given low 1-2 star ratings.</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This implies that most of the customers are nearly satisfied with their stay at the hotel.</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And a large number of hotels are providing good and useful services to customers.</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Few hotels are lacking a little bit in their quality of service.</a:t>
            </a:r>
            <a:endParaRPr b="0" i="0" sz="1300" u="none" cap="none" strike="noStrike">
              <a:solidFill>
                <a:schemeClr val="lt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01" name="Google Shape;101;p6"/>
          <p:cNvSpPr txBox="1"/>
          <p:nvPr/>
        </p:nvSpPr>
        <p:spPr>
          <a:xfrm>
            <a:off x="358525" y="838675"/>
            <a:ext cx="8427000" cy="1095600"/>
          </a:xfrm>
          <a:prstGeom prst="rect">
            <a:avLst/>
          </a:prstGeom>
          <a:solidFill>
            <a:srgbClr val="0D1117"/>
          </a:solidFill>
          <a:ln>
            <a:noFill/>
          </a:ln>
        </p:spPr>
        <p:txBody>
          <a:bodyPr anchorCtr="0" anchor="t" bIns="91425" lIns="91425" spcFirstLastPara="1" rIns="91425" wrap="square" tIns="91425">
            <a:noAutofit/>
          </a:bodyPr>
          <a:lstStyle/>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ratings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hotel_reviews[</a:t>
            </a:r>
            <a:r>
              <a:rPr b="0" i="0" lang="en-US" sz="1000" u="none" cap="none" strike="noStrike">
                <a:solidFill>
                  <a:srgbClr val="A5D6FF"/>
                </a:solidFill>
                <a:highlight>
                  <a:srgbClr val="0D1117"/>
                </a:highlight>
                <a:latin typeface="JetBrains Mono"/>
                <a:ea typeface="JetBrains Mono"/>
                <a:cs typeface="JetBrains Mono"/>
                <a:sym typeface="JetBrains Mono"/>
              </a:rPr>
              <a:t>"Rating"</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D2A8FF"/>
                </a:solidFill>
                <a:highlight>
                  <a:srgbClr val="0D1117"/>
                </a:highlight>
                <a:latin typeface="JetBrains Mono"/>
                <a:ea typeface="JetBrains Mono"/>
                <a:cs typeface="JetBrains Mono"/>
                <a:sym typeface="JetBrains Mono"/>
              </a:rPr>
              <a:t>value_counts</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px</a:t>
            </a:r>
            <a:r>
              <a:rPr b="0" i="0" lang="en-US" sz="1000" u="none" cap="none" strike="noStrike">
                <a:solidFill>
                  <a:srgbClr val="E6EDF3"/>
                </a:solidFill>
                <a:highlight>
                  <a:srgbClr val="0D1117"/>
                </a:highlight>
                <a:latin typeface="JetBrains Mono"/>
                <a:ea typeface="JetBrains Mono"/>
                <a:cs typeface="JetBrains Mono"/>
                <a:sym typeface="JetBrains Mono"/>
              </a:rPr>
              <a:t>.bar(</a:t>
            </a:r>
            <a:r>
              <a:rPr b="0" i="0" lang="en-US" sz="1000" u="none" cap="none" strike="noStrike">
                <a:solidFill>
                  <a:srgbClr val="FFA657"/>
                </a:solidFill>
                <a:highlight>
                  <a:srgbClr val="0D1117"/>
                </a:highlight>
                <a:latin typeface="JetBrains Mono"/>
                <a:ea typeface="JetBrains Mono"/>
                <a:cs typeface="JetBrains Mono"/>
                <a:sym typeface="JetBrains Mono"/>
              </a:rPr>
              <a:t>data_frame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ratings, </a:t>
            </a:r>
            <a:r>
              <a:rPr b="0" i="0" lang="en-US" sz="1000" u="none" cap="none" strike="noStrike">
                <a:solidFill>
                  <a:srgbClr val="FFA657"/>
                </a:solidFill>
                <a:highlight>
                  <a:srgbClr val="0D1117"/>
                </a:highlight>
                <a:latin typeface="JetBrains Mono"/>
                <a:ea typeface="JetBrains Mono"/>
                <a:cs typeface="JetBrains Mono"/>
                <a:sym typeface="JetBrains Mono"/>
              </a:rPr>
              <a:t>y</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"count"</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fig.update_layout(</a:t>
            </a:r>
            <a:r>
              <a:rPr b="0" i="0" lang="en-US" sz="1000" u="none" cap="none" strike="noStrike">
                <a:solidFill>
                  <a:srgbClr val="FFA657"/>
                </a:solidFill>
                <a:highlight>
                  <a:srgbClr val="0D1117"/>
                </a:highlight>
                <a:latin typeface="JetBrains Mono"/>
                <a:ea typeface="JetBrains Mono"/>
                <a:cs typeface="JetBrains Mono"/>
                <a:sym typeface="JetBrains Mono"/>
              </a:rPr>
              <a:t>xaxis_title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"Rating"</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yaxis_title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"Count"</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fig.show()</a:t>
            </a:r>
            <a:endParaRPr b="0" i="0" sz="1900" u="none" cap="none" strike="noStrike">
              <a:solidFill>
                <a:schemeClr val="lt2"/>
              </a:solidFill>
              <a:latin typeface="Arial"/>
              <a:ea typeface="Arial"/>
              <a:cs typeface="Arial"/>
              <a:sym typeface="Arial"/>
            </a:endParaRPr>
          </a:p>
        </p:txBody>
      </p:sp>
      <p:pic>
        <p:nvPicPr>
          <p:cNvPr id="102" name="Google Shape;102;p6"/>
          <p:cNvPicPr preferRelativeResize="0"/>
          <p:nvPr/>
        </p:nvPicPr>
        <p:blipFill rotWithShape="1">
          <a:blip r:embed="rId3">
            <a:alphaModFix/>
          </a:blip>
          <a:srcRect b="0" l="0" r="0" t="0"/>
          <a:stretch/>
        </p:blipFill>
        <p:spPr>
          <a:xfrm>
            <a:off x="358525" y="1720976"/>
            <a:ext cx="8426926" cy="32264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106" name="Shape 106"/>
        <p:cNvGrpSpPr/>
        <p:nvPr/>
      </p:nvGrpSpPr>
      <p:grpSpPr>
        <a:xfrm>
          <a:off x="0" y="0"/>
          <a:ext cx="0" cy="0"/>
          <a:chOff x="0" y="0"/>
          <a:chExt cx="0" cy="0"/>
        </a:xfrm>
      </p:grpSpPr>
      <p:sp>
        <p:nvSpPr>
          <p:cNvPr id="107" name="Google Shape;107;g2b83be95a43_0_588"/>
          <p:cNvSpPr txBox="1"/>
          <p:nvPr>
            <p:ph type="title"/>
          </p:nvPr>
        </p:nvSpPr>
        <p:spPr>
          <a:xfrm>
            <a:off x="139225" y="146200"/>
            <a:ext cx="8862900" cy="60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US" sz="2420">
                <a:solidFill>
                  <a:schemeClr val="lt1"/>
                </a:solidFill>
              </a:rPr>
              <a:t>What words stand out in the reviews?</a:t>
            </a:r>
            <a:endParaRPr b="1" sz="2420">
              <a:solidFill>
                <a:schemeClr val="lt1"/>
              </a:solidFill>
            </a:endParaRPr>
          </a:p>
        </p:txBody>
      </p:sp>
      <p:sp>
        <p:nvSpPr>
          <p:cNvPr id="108" name="Google Shape;108;g2b83be95a43_0_588"/>
          <p:cNvSpPr txBox="1"/>
          <p:nvPr/>
        </p:nvSpPr>
        <p:spPr>
          <a:xfrm>
            <a:off x="571525" y="832375"/>
            <a:ext cx="8217300" cy="1391100"/>
          </a:xfrm>
          <a:prstGeom prst="rect">
            <a:avLst/>
          </a:prstGeom>
          <a:solidFill>
            <a:srgbClr val="0D1117"/>
          </a:solidFill>
          <a:ln>
            <a:noFill/>
          </a:ln>
        </p:spPr>
        <p:txBody>
          <a:bodyPr anchorCtr="0" anchor="t" bIns="91425" lIns="91425" spcFirstLastPara="1" rIns="91425" wrap="square" tIns="91425">
            <a:noAutofit/>
          </a:bodyPr>
          <a:lstStyle/>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wordcloud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WordCloud(</a:t>
            </a:r>
            <a:r>
              <a:rPr b="0" i="0" lang="en-US" sz="1000" u="none" cap="none" strike="noStrike">
                <a:solidFill>
                  <a:srgbClr val="FFA657"/>
                </a:solidFill>
                <a:highlight>
                  <a:srgbClr val="0D1117"/>
                </a:highlight>
                <a:latin typeface="JetBrains Mono"/>
                <a:ea typeface="JetBrains Mono"/>
                <a:cs typeface="JetBrains Mono"/>
                <a:sym typeface="JetBrains Mono"/>
              </a:rPr>
              <a:t>width</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1280</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height</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720</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FFA657"/>
                </a:solidFill>
                <a:highlight>
                  <a:srgbClr val="0D1117"/>
                </a:highlight>
                <a:latin typeface="JetBrains Mono"/>
                <a:ea typeface="JetBrains Mono"/>
                <a:cs typeface="JetBrains Mono"/>
                <a:sym typeface="JetBrains Mono"/>
              </a:rPr>
              <a:t>stopwords</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stop_words, </a:t>
            </a:r>
            <a:r>
              <a:rPr b="0" i="0" lang="en-US" sz="1000" u="none" cap="none" strike="noStrike">
                <a:solidFill>
                  <a:srgbClr val="FFA657"/>
                </a:solidFill>
                <a:highlight>
                  <a:srgbClr val="0D1117"/>
                </a:highlight>
                <a:latin typeface="JetBrains Mono"/>
                <a:ea typeface="JetBrains Mono"/>
                <a:cs typeface="JetBrains Mono"/>
                <a:sym typeface="JetBrains Mono"/>
              </a:rPr>
              <a:t>max_words</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100</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margin</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3</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background_color</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"white"</a:t>
            </a:r>
            <a:r>
              <a:rPr b="0" i="0" lang="en-US" sz="1000" u="none" cap="none" strike="noStrike">
                <a:solidFill>
                  <a:srgbClr val="E6EDF3"/>
                </a:solidFill>
                <a:highlight>
                  <a:srgbClr val="0D1117"/>
                </a:highlight>
                <a:latin typeface="JetBrains Mono"/>
                <a:ea typeface="JetBrains Mono"/>
                <a:cs typeface="JetBrains Mono"/>
                <a:sym typeface="JetBrains Mono"/>
              </a:rPr>
              <a:t>).generate(all_reviews)</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FFA657"/>
                </a:solidFill>
                <a:highlight>
                  <a:srgbClr val="0D1117"/>
                </a:highlight>
                <a:latin typeface="JetBrains Mono"/>
                <a:ea typeface="JetBrains Mono"/>
                <a:cs typeface="JetBrains Mono"/>
                <a:sym typeface="JetBrains Mono"/>
              </a:rPr>
              <a:t>plt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D2A8FF"/>
                </a:solidFill>
                <a:highlight>
                  <a:srgbClr val="0D1117"/>
                </a:highlight>
                <a:latin typeface="JetBrains Mono"/>
                <a:ea typeface="JetBrains Mono"/>
                <a:cs typeface="JetBrains Mono"/>
                <a:sym typeface="JetBrains Mono"/>
              </a:rPr>
              <a:t>figure</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FFA657"/>
                </a:solidFill>
                <a:highlight>
                  <a:srgbClr val="0D1117"/>
                </a:highlight>
                <a:latin typeface="JetBrains Mono"/>
                <a:ea typeface="JetBrains Mono"/>
                <a:cs typeface="JetBrains Mono"/>
                <a:sym typeface="JetBrains Mono"/>
              </a:rPr>
              <a:t>dpi</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150</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figsize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8</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5</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FFA657"/>
                </a:solidFill>
                <a:highlight>
                  <a:srgbClr val="0D1117"/>
                </a:highlight>
                <a:latin typeface="JetBrains Mono"/>
                <a:ea typeface="JetBrains Mono"/>
                <a:cs typeface="JetBrains Mono"/>
                <a:sym typeface="JetBrains Mono"/>
              </a:rPr>
              <a:t>plt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D2A8FF"/>
                </a:solidFill>
                <a:highlight>
                  <a:srgbClr val="0D1117"/>
                </a:highlight>
                <a:latin typeface="JetBrains Mono"/>
                <a:ea typeface="JetBrains Mono"/>
                <a:cs typeface="JetBrains Mono"/>
                <a:sym typeface="JetBrains Mono"/>
              </a:rPr>
              <a:t>imshow</a:t>
            </a:r>
            <a:r>
              <a:rPr b="0" i="0" lang="en-US" sz="1000" u="none" cap="none" strike="noStrike">
                <a:solidFill>
                  <a:srgbClr val="E6EDF3"/>
                </a:solidFill>
                <a:highlight>
                  <a:srgbClr val="0D1117"/>
                </a:highlight>
                <a:latin typeface="JetBrains Mono"/>
                <a:ea typeface="JetBrains Mono"/>
                <a:cs typeface="JetBrains Mono"/>
                <a:sym typeface="JetBrains Mono"/>
              </a:rPr>
              <a:t>(wordcloud, </a:t>
            </a:r>
            <a:r>
              <a:rPr b="0" i="0" lang="en-US" sz="1000" u="none" cap="none" strike="noStrike">
                <a:solidFill>
                  <a:srgbClr val="FFA657"/>
                </a:solidFill>
                <a:highlight>
                  <a:srgbClr val="0D1117"/>
                </a:highlight>
                <a:latin typeface="JetBrains Mono"/>
                <a:ea typeface="JetBrains Mono"/>
                <a:cs typeface="JetBrains Mono"/>
                <a:sym typeface="JetBrains Mono"/>
              </a:rPr>
              <a:t>interpolation</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'bilinear'</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FFA657"/>
                </a:solidFill>
                <a:highlight>
                  <a:srgbClr val="0D1117"/>
                </a:highlight>
                <a:latin typeface="JetBrains Mono"/>
                <a:ea typeface="JetBrains Mono"/>
                <a:cs typeface="JetBrains Mono"/>
                <a:sym typeface="JetBrains Mono"/>
              </a:rPr>
              <a:t>plt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D2A8FF"/>
                </a:solidFill>
                <a:highlight>
                  <a:srgbClr val="0D1117"/>
                </a:highlight>
                <a:latin typeface="JetBrains Mono"/>
                <a:ea typeface="JetBrains Mono"/>
                <a:cs typeface="JetBrains Mono"/>
                <a:sym typeface="JetBrains Mono"/>
              </a:rPr>
              <a:t>title</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"Cleaned Reviews"</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pad</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79C0FF"/>
                </a:solidFill>
                <a:highlight>
                  <a:srgbClr val="0D1117"/>
                </a:highlight>
                <a:latin typeface="JetBrains Mono"/>
                <a:ea typeface="JetBrains Mono"/>
                <a:cs typeface="JetBrains Mono"/>
                <a:sym typeface="JetBrains Mono"/>
              </a:rPr>
              <a:t>15</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weight</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"bold"</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FFA657"/>
                </a:solidFill>
                <a:highlight>
                  <a:srgbClr val="0D1117"/>
                </a:highlight>
                <a:latin typeface="JetBrains Mono"/>
                <a:ea typeface="JetBrains Mono"/>
                <a:cs typeface="JetBrains Mono"/>
                <a:sym typeface="JetBrains Mono"/>
              </a:rPr>
              <a:t>plt</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D2A8FF"/>
                </a:solidFill>
                <a:highlight>
                  <a:srgbClr val="0D1117"/>
                </a:highlight>
                <a:latin typeface="JetBrains Mono"/>
                <a:ea typeface="JetBrains Mono"/>
                <a:cs typeface="JetBrains Mono"/>
                <a:sym typeface="JetBrains Mono"/>
              </a:rPr>
              <a:t>axis</a:t>
            </a:r>
            <a:r>
              <a:rPr b="0" i="0" lang="en-US" sz="1000" u="none" cap="none" strike="noStrike">
                <a:solidFill>
                  <a:srgbClr val="E6EDF3"/>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"off"</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t/>
            </a:r>
            <a:endParaRPr b="0" i="0" sz="900" u="none" cap="none" strike="noStrike">
              <a:solidFill>
                <a:srgbClr val="E6EDF3"/>
              </a:solidFill>
              <a:highlight>
                <a:srgbClr val="0D1117"/>
              </a:highlight>
              <a:latin typeface="JetBrains Mono"/>
              <a:ea typeface="JetBrains Mono"/>
              <a:cs typeface="JetBrains Mono"/>
              <a:sym typeface="JetBrains Mono"/>
            </a:endParaRPr>
          </a:p>
        </p:txBody>
      </p:sp>
      <p:pic>
        <p:nvPicPr>
          <p:cNvPr id="109" name="Google Shape;109;g2b83be95a43_0_588"/>
          <p:cNvPicPr preferRelativeResize="0"/>
          <p:nvPr/>
        </p:nvPicPr>
        <p:blipFill rotWithShape="1">
          <a:blip r:embed="rId3">
            <a:alphaModFix/>
          </a:blip>
          <a:srcRect b="0" l="0" r="0" t="9139"/>
          <a:stretch/>
        </p:blipFill>
        <p:spPr>
          <a:xfrm>
            <a:off x="1576250" y="2223550"/>
            <a:ext cx="5991528" cy="3191525"/>
          </a:xfrm>
          <a:prstGeom prst="rect">
            <a:avLst/>
          </a:prstGeom>
          <a:noFill/>
          <a:ln>
            <a:noFill/>
          </a:ln>
        </p:spPr>
      </p:pic>
      <p:sp>
        <p:nvSpPr>
          <p:cNvPr id="110" name="Google Shape;110;g2b83be95a43_0_588"/>
          <p:cNvSpPr txBox="1"/>
          <p:nvPr/>
        </p:nvSpPr>
        <p:spPr>
          <a:xfrm>
            <a:off x="571525" y="5323800"/>
            <a:ext cx="8217300" cy="1534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Arial"/>
                <a:ea typeface="Arial"/>
                <a:cs typeface="Arial"/>
                <a:sym typeface="Arial"/>
              </a:rPr>
              <a:t>Inference-</a:t>
            </a:r>
            <a:endParaRPr b="1" i="0" sz="1500" u="none" cap="none" strike="noStrike">
              <a:solidFill>
                <a:schemeClr val="lt1"/>
              </a:solidFill>
              <a:latin typeface="Arial"/>
              <a:ea typeface="Arial"/>
              <a:cs typeface="Arial"/>
              <a:sym typeface="Arial"/>
            </a:endParaRPr>
          </a:p>
          <a:p>
            <a:pPr indent="-311150" lvl="0" marL="457200" marR="0" rtl="0" algn="l">
              <a:lnSpc>
                <a:spcPct val="115000"/>
              </a:lnSpc>
              <a:spcBef>
                <a:spcPts val="100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From the word cloud it can be concluded that most of the reviews contain positive words, this means most of the reviews about hotels are positive.</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So, majority of hotels are of good standards and are providing good and useful services to customers.</a:t>
            </a:r>
            <a:endParaRPr b="0" i="0" sz="1300" u="none" cap="none" strike="noStrike">
              <a:solidFill>
                <a:schemeClr val="lt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114" name="Shape 114"/>
        <p:cNvGrpSpPr/>
        <p:nvPr/>
      </p:nvGrpSpPr>
      <p:grpSpPr>
        <a:xfrm>
          <a:off x="0" y="0"/>
          <a:ext cx="0" cy="0"/>
          <a:chOff x="0" y="0"/>
          <a:chExt cx="0" cy="0"/>
        </a:xfrm>
      </p:grpSpPr>
      <p:sp>
        <p:nvSpPr>
          <p:cNvPr id="115" name="Google Shape;115;g2b83be95a43_0_605"/>
          <p:cNvSpPr txBox="1"/>
          <p:nvPr>
            <p:ph type="title"/>
          </p:nvPr>
        </p:nvSpPr>
        <p:spPr>
          <a:xfrm>
            <a:off x="139225" y="146200"/>
            <a:ext cx="8862900" cy="60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US" sz="2420">
                <a:solidFill>
                  <a:schemeClr val="lt1"/>
                </a:solidFill>
              </a:rPr>
              <a:t>Bi-Grams</a:t>
            </a:r>
            <a:endParaRPr b="1" sz="2420">
              <a:solidFill>
                <a:schemeClr val="lt1"/>
              </a:solidFill>
            </a:endParaRPr>
          </a:p>
        </p:txBody>
      </p:sp>
      <p:sp>
        <p:nvSpPr>
          <p:cNvPr id="116" name="Google Shape;116;g2b83be95a43_0_605"/>
          <p:cNvSpPr txBox="1"/>
          <p:nvPr/>
        </p:nvSpPr>
        <p:spPr>
          <a:xfrm>
            <a:off x="430025" y="919975"/>
            <a:ext cx="8281500" cy="1085400"/>
          </a:xfrm>
          <a:prstGeom prst="rect">
            <a:avLst/>
          </a:prstGeom>
          <a:solidFill>
            <a:srgbClr val="0D1117"/>
          </a:solidFill>
          <a:ln>
            <a:noFill/>
          </a:ln>
        </p:spPr>
        <p:txBody>
          <a:bodyPr anchorCtr="0" anchor="t" bIns="91425" lIns="91425" spcFirstLastPara="1" rIns="91425" wrap="square" tIns="91425">
            <a:noAutofit/>
          </a:bodyPr>
          <a:lstStyle/>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bigram_labels, bigram_counts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D2A8FF"/>
                </a:solidFill>
                <a:highlight>
                  <a:srgbClr val="0D1117"/>
                </a:highlight>
                <a:latin typeface="JetBrains Mono"/>
                <a:ea typeface="JetBrains Mono"/>
                <a:cs typeface="JetBrains Mono"/>
                <a:sym typeface="JetBrains Mono"/>
              </a:rPr>
              <a:t>get_ngrams_frequency</a:t>
            </a:r>
            <a:r>
              <a:rPr b="0" i="0" lang="en-US" sz="1000" u="none" cap="none" strike="noStrike">
                <a:solidFill>
                  <a:srgbClr val="E6EDF3"/>
                </a:solidFill>
                <a:highlight>
                  <a:srgbClr val="0D1117"/>
                </a:highlight>
                <a:latin typeface="JetBrains Mono"/>
                <a:ea typeface="JetBrains Mono"/>
                <a:cs typeface="JetBrains Mono"/>
                <a:sym typeface="JetBrains Mono"/>
              </a:rPr>
              <a:t>(bigrams, top_n)</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px</a:t>
            </a:r>
            <a:r>
              <a:rPr b="0" i="0" lang="en-US" sz="1000" u="none" cap="none" strike="noStrike">
                <a:solidFill>
                  <a:srgbClr val="E6EDF3"/>
                </a:solidFill>
                <a:highlight>
                  <a:srgbClr val="0D1117"/>
                </a:highlight>
                <a:latin typeface="JetBrains Mono"/>
                <a:ea typeface="JetBrains Mono"/>
                <a:cs typeface="JetBrains Mono"/>
                <a:sym typeface="JetBrains Mono"/>
              </a:rPr>
              <a:t>.bar(</a:t>
            </a:r>
            <a:r>
              <a:rPr b="0" i="0" lang="en-US" sz="1000" u="none" cap="none" strike="noStrike">
                <a:solidFill>
                  <a:srgbClr val="FFA657"/>
                </a:solidFill>
                <a:highlight>
                  <a:srgbClr val="0D1117"/>
                </a:highlight>
                <a:latin typeface="JetBrains Mono"/>
                <a:ea typeface="JetBrains Mono"/>
                <a:cs typeface="JetBrains Mono"/>
                <a:sym typeface="JetBrains Mono"/>
              </a:rPr>
              <a:t>x</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bigram_labels, </a:t>
            </a:r>
            <a:r>
              <a:rPr b="0" i="0" lang="en-US" sz="1000" u="none" cap="none" strike="noStrike">
                <a:solidFill>
                  <a:srgbClr val="FFA657"/>
                </a:solidFill>
                <a:highlight>
                  <a:srgbClr val="0D1117"/>
                </a:highlight>
                <a:latin typeface="JetBrains Mono"/>
                <a:ea typeface="JetBrains Mono"/>
                <a:cs typeface="JetBrains Mono"/>
                <a:sym typeface="JetBrains Mono"/>
              </a:rPr>
              <a:t>y</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bigram_counts)</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fig.update_layout(</a:t>
            </a:r>
            <a:r>
              <a:rPr b="0" i="0" lang="en-US" sz="1000" u="none" cap="none" strike="noStrike">
                <a:solidFill>
                  <a:srgbClr val="FFA657"/>
                </a:solidFill>
                <a:highlight>
                  <a:srgbClr val="0D1117"/>
                </a:highlight>
                <a:latin typeface="JetBrains Mono"/>
                <a:ea typeface="JetBrains Mono"/>
                <a:cs typeface="JetBrains Mono"/>
                <a:sym typeface="JetBrains Mono"/>
              </a:rPr>
              <a:t>xaxis_title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"Bigram"</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yaxis_title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"Count"</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title</a:t>
            </a:r>
            <a:r>
              <a:rPr b="0" i="0" lang="en-US" sz="1000" u="none" cap="none" strike="noStrike">
                <a:solidFill>
                  <a:srgbClr val="FF7B72"/>
                </a:solidFill>
                <a:highlight>
                  <a:srgbClr val="0D1117"/>
                </a:highlight>
                <a:latin typeface="JetBrains Mono"/>
                <a:ea typeface="JetBrains Mono"/>
                <a:cs typeface="JetBrains Mono"/>
                <a:sym typeface="JetBrains Mono"/>
              </a:rPr>
              <a:t>=f</a:t>
            </a:r>
            <a:r>
              <a:rPr b="0" i="0" lang="en-US" sz="1000" u="none" cap="none" strike="noStrike">
                <a:solidFill>
                  <a:srgbClr val="A5D6FF"/>
                </a:solidFill>
                <a:highlight>
                  <a:srgbClr val="0D1117"/>
                </a:highlight>
                <a:latin typeface="JetBrains Mono"/>
                <a:ea typeface="JetBrains Mono"/>
                <a:cs typeface="JetBrains Mono"/>
                <a:sym typeface="JetBrains Mono"/>
              </a:rPr>
              <a:t>"Top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top_n</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 Bigrams"</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fig.show()</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t/>
            </a:r>
            <a:endParaRPr b="0" i="0" sz="900" u="none" cap="none" strike="noStrike">
              <a:solidFill>
                <a:srgbClr val="E6EDF3"/>
              </a:solidFill>
              <a:highlight>
                <a:srgbClr val="0D1117"/>
              </a:highlight>
              <a:latin typeface="JetBrains Mono"/>
              <a:ea typeface="JetBrains Mono"/>
              <a:cs typeface="JetBrains Mono"/>
              <a:sym typeface="JetBrains Mono"/>
            </a:endParaRPr>
          </a:p>
        </p:txBody>
      </p:sp>
      <p:sp>
        <p:nvSpPr>
          <p:cNvPr id="117" name="Google Shape;117;g2b83be95a43_0_605"/>
          <p:cNvSpPr txBox="1"/>
          <p:nvPr/>
        </p:nvSpPr>
        <p:spPr>
          <a:xfrm>
            <a:off x="429825" y="5191900"/>
            <a:ext cx="8281500" cy="1534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Arial"/>
                <a:ea typeface="Arial"/>
                <a:cs typeface="Arial"/>
                <a:sym typeface="Arial"/>
              </a:rPr>
              <a:t>Inference-</a:t>
            </a:r>
            <a:endParaRPr b="1" i="0" sz="1500" u="none" cap="none" strike="noStrike">
              <a:solidFill>
                <a:schemeClr val="lt1"/>
              </a:solidFill>
              <a:latin typeface="Arial"/>
              <a:ea typeface="Arial"/>
              <a:cs typeface="Arial"/>
              <a:sym typeface="Arial"/>
            </a:endParaRPr>
          </a:p>
          <a:p>
            <a:pPr indent="-311150" lvl="0" marL="457200" marR="0" rtl="0" algn="l">
              <a:lnSpc>
                <a:spcPct val="115000"/>
              </a:lnSpc>
              <a:spcBef>
                <a:spcPts val="100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Top frequent bigrams are positive sounding like </a:t>
            </a:r>
            <a:r>
              <a:rPr b="1" i="0" lang="en-US" sz="1300" u="none" cap="none" strike="noStrike">
                <a:solidFill>
                  <a:schemeClr val="lt1"/>
                </a:solidFill>
                <a:latin typeface="Arial"/>
                <a:ea typeface="Arial"/>
                <a:cs typeface="Arial"/>
                <a:sym typeface="Arial"/>
              </a:rPr>
              <a:t>great location</a:t>
            </a:r>
            <a:r>
              <a:rPr b="0" i="0" lang="en-US" sz="1300" u="none" cap="none" strike="noStrike">
                <a:solidFill>
                  <a:schemeClr val="lt1"/>
                </a:solidFill>
                <a:latin typeface="Arial"/>
                <a:ea typeface="Arial"/>
                <a:cs typeface="Arial"/>
                <a:sym typeface="Arial"/>
              </a:rPr>
              <a:t>, </a:t>
            </a:r>
            <a:r>
              <a:rPr b="1" i="0" lang="en-US" sz="1300" u="none" cap="none" strike="noStrike">
                <a:solidFill>
                  <a:schemeClr val="lt1"/>
                </a:solidFill>
                <a:latin typeface="Arial"/>
                <a:ea typeface="Arial"/>
                <a:cs typeface="Arial"/>
                <a:sym typeface="Arial"/>
              </a:rPr>
              <a:t>clean room</a:t>
            </a:r>
            <a:r>
              <a:rPr b="0" i="0" lang="en-US" sz="1300" u="none" cap="none" strike="noStrike">
                <a:solidFill>
                  <a:schemeClr val="lt1"/>
                </a:solidFill>
                <a:latin typeface="Arial"/>
                <a:ea typeface="Arial"/>
                <a:cs typeface="Arial"/>
                <a:sym typeface="Arial"/>
              </a:rPr>
              <a:t>, etc.</a:t>
            </a:r>
            <a:endParaRPr b="0" i="0" sz="1300" u="none" cap="none" strike="noStrike">
              <a:solidFill>
                <a:schemeClr val="lt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118" name="Google Shape;118;g2b83be95a43_0_605"/>
          <p:cNvPicPr preferRelativeResize="0"/>
          <p:nvPr/>
        </p:nvPicPr>
        <p:blipFill rotWithShape="1">
          <a:blip r:embed="rId3">
            <a:alphaModFix/>
          </a:blip>
          <a:srcRect b="0" l="0" r="0" t="0"/>
          <a:stretch/>
        </p:blipFill>
        <p:spPr>
          <a:xfrm>
            <a:off x="429850" y="2005375"/>
            <a:ext cx="8281426" cy="3029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dk1"/>
        </a:solidFill>
      </p:bgPr>
    </p:bg>
    <p:spTree>
      <p:nvGrpSpPr>
        <p:cNvPr id="122" name="Shape 122"/>
        <p:cNvGrpSpPr/>
        <p:nvPr/>
      </p:nvGrpSpPr>
      <p:grpSpPr>
        <a:xfrm>
          <a:off x="0" y="0"/>
          <a:ext cx="0" cy="0"/>
          <a:chOff x="0" y="0"/>
          <a:chExt cx="0" cy="0"/>
        </a:xfrm>
      </p:grpSpPr>
      <p:sp>
        <p:nvSpPr>
          <p:cNvPr id="123" name="Google Shape;123;g2b83be95a43_0_618"/>
          <p:cNvSpPr txBox="1"/>
          <p:nvPr>
            <p:ph type="title"/>
          </p:nvPr>
        </p:nvSpPr>
        <p:spPr>
          <a:xfrm>
            <a:off x="139225" y="146200"/>
            <a:ext cx="8862900" cy="601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990"/>
              <a:buNone/>
            </a:pPr>
            <a:r>
              <a:rPr b="1" lang="en-US" sz="2420">
                <a:solidFill>
                  <a:schemeClr val="lt1"/>
                </a:solidFill>
              </a:rPr>
              <a:t>Tri-Grams</a:t>
            </a:r>
            <a:endParaRPr b="1" sz="2420">
              <a:solidFill>
                <a:schemeClr val="lt1"/>
              </a:solidFill>
            </a:endParaRPr>
          </a:p>
        </p:txBody>
      </p:sp>
      <p:sp>
        <p:nvSpPr>
          <p:cNvPr id="124" name="Google Shape;124;g2b83be95a43_0_618"/>
          <p:cNvSpPr txBox="1"/>
          <p:nvPr/>
        </p:nvSpPr>
        <p:spPr>
          <a:xfrm>
            <a:off x="459900" y="838675"/>
            <a:ext cx="8298600" cy="1308600"/>
          </a:xfrm>
          <a:prstGeom prst="rect">
            <a:avLst/>
          </a:prstGeom>
          <a:solidFill>
            <a:srgbClr val="0D1117"/>
          </a:solidFill>
          <a:ln>
            <a:noFill/>
          </a:ln>
        </p:spPr>
        <p:txBody>
          <a:bodyPr anchorCtr="0" anchor="t" bIns="91425" lIns="91425" spcFirstLastPara="1" rIns="91425" wrap="square" tIns="91425">
            <a:noAutofit/>
          </a:bodyPr>
          <a:lstStyle/>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trigram_labels, trigram_counts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D2A8FF"/>
                </a:solidFill>
                <a:highlight>
                  <a:srgbClr val="0D1117"/>
                </a:highlight>
                <a:latin typeface="JetBrains Mono"/>
                <a:ea typeface="JetBrains Mono"/>
                <a:cs typeface="JetBrains Mono"/>
                <a:sym typeface="JetBrains Mono"/>
              </a:rPr>
              <a:t>get_ngrams_frequency</a:t>
            </a:r>
            <a:r>
              <a:rPr b="0" i="0" lang="en-US" sz="1000" u="none" cap="none" strike="noStrike">
                <a:solidFill>
                  <a:srgbClr val="E6EDF3"/>
                </a:solidFill>
                <a:highlight>
                  <a:srgbClr val="0D1117"/>
                </a:highlight>
                <a:latin typeface="JetBrains Mono"/>
                <a:ea typeface="JetBrains Mono"/>
                <a:cs typeface="JetBrains Mono"/>
                <a:sym typeface="JetBrains Mono"/>
              </a:rPr>
              <a:t>(trigrams, top_n)</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px</a:t>
            </a:r>
            <a:r>
              <a:rPr b="0" i="0" lang="en-US" sz="1000" u="none" cap="none" strike="noStrike">
                <a:solidFill>
                  <a:srgbClr val="E6EDF3"/>
                </a:solidFill>
                <a:highlight>
                  <a:srgbClr val="0D1117"/>
                </a:highlight>
                <a:latin typeface="JetBrains Mono"/>
                <a:ea typeface="JetBrains Mono"/>
                <a:cs typeface="JetBrains Mono"/>
                <a:sym typeface="JetBrains Mono"/>
              </a:rPr>
              <a:t>.bar(</a:t>
            </a:r>
            <a:r>
              <a:rPr b="0" i="0" lang="en-US" sz="1000" u="none" cap="none" strike="noStrike">
                <a:solidFill>
                  <a:srgbClr val="FFA657"/>
                </a:solidFill>
                <a:highlight>
                  <a:srgbClr val="0D1117"/>
                </a:highlight>
                <a:latin typeface="JetBrains Mono"/>
                <a:ea typeface="JetBrains Mono"/>
                <a:cs typeface="JetBrains Mono"/>
                <a:sym typeface="JetBrains Mono"/>
              </a:rPr>
              <a:t>x</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trigram_labels, </a:t>
            </a:r>
            <a:r>
              <a:rPr b="0" i="0" lang="en-US" sz="1000" u="none" cap="none" strike="noStrike">
                <a:solidFill>
                  <a:srgbClr val="FFA657"/>
                </a:solidFill>
                <a:highlight>
                  <a:srgbClr val="0D1117"/>
                </a:highlight>
                <a:latin typeface="JetBrains Mono"/>
                <a:ea typeface="JetBrains Mono"/>
                <a:cs typeface="JetBrains Mono"/>
                <a:sym typeface="JetBrains Mono"/>
              </a:rPr>
              <a:t>y</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trigram_counts)</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fig.update_layout(</a:t>
            </a:r>
            <a:r>
              <a:rPr b="0" i="0" lang="en-US" sz="1000" u="none" cap="none" strike="noStrike">
                <a:solidFill>
                  <a:srgbClr val="FFA657"/>
                </a:solidFill>
                <a:highlight>
                  <a:srgbClr val="0D1117"/>
                </a:highlight>
                <a:latin typeface="JetBrains Mono"/>
                <a:ea typeface="JetBrains Mono"/>
                <a:cs typeface="JetBrains Mono"/>
                <a:sym typeface="JetBrains Mono"/>
              </a:rPr>
              <a:t>xaxis_title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"Trigram"</a:t>
            </a:r>
            <a:r>
              <a:rPr b="0" i="0" lang="en-US" sz="1000" u="none" cap="none" strike="noStrike">
                <a:solidFill>
                  <a:srgbClr val="E6EDF3"/>
                </a:solidFill>
                <a:highlight>
                  <a:srgbClr val="0D1117"/>
                </a:highlight>
                <a:latin typeface="JetBrains Mono"/>
                <a:ea typeface="JetBrains Mono"/>
                <a:cs typeface="JetBrains Mono"/>
                <a:sym typeface="JetBrains Mono"/>
              </a:rPr>
              <a:t>, </a:t>
            </a:r>
            <a:r>
              <a:rPr b="0" i="0" lang="en-US" sz="1000" u="none" cap="none" strike="noStrike">
                <a:solidFill>
                  <a:srgbClr val="FFA657"/>
                </a:solidFill>
                <a:highlight>
                  <a:srgbClr val="0D1117"/>
                </a:highlight>
                <a:latin typeface="JetBrains Mono"/>
                <a:ea typeface="JetBrains Mono"/>
                <a:cs typeface="JetBrains Mono"/>
                <a:sym typeface="JetBrains Mono"/>
              </a:rPr>
              <a:t>yaxis_title</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"Count"</a:t>
            </a:r>
            <a:r>
              <a:rPr b="0" i="0" lang="en-US" sz="1000" u="none" cap="none" strike="noStrike">
                <a:solidFill>
                  <a:srgbClr val="E6EDF3"/>
                </a:solidFill>
                <a:highlight>
                  <a:srgbClr val="0D1117"/>
                </a:highlight>
                <a:latin typeface="JetBrains Mono"/>
                <a:ea typeface="JetBrains Mono"/>
                <a:cs typeface="JetBrains Mono"/>
                <a:sym typeface="JetBrains Mono"/>
              </a:rPr>
              <a:t>,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457200" lvl="0" marL="914400" marR="0" rtl="0" algn="l">
              <a:lnSpc>
                <a:spcPct val="130434"/>
              </a:lnSpc>
              <a:spcBef>
                <a:spcPts val="0"/>
              </a:spcBef>
              <a:spcAft>
                <a:spcPts val="0"/>
              </a:spcAft>
              <a:buClr>
                <a:srgbClr val="000000"/>
              </a:buClr>
              <a:buSzPts val="1000"/>
              <a:buFont typeface="Arial"/>
              <a:buNone/>
            </a:pPr>
            <a:r>
              <a:rPr b="0" i="0" lang="en-US" sz="1000" u="none" cap="none" strike="noStrike">
                <a:solidFill>
                  <a:srgbClr val="FFA657"/>
                </a:solidFill>
                <a:highlight>
                  <a:srgbClr val="0D1117"/>
                </a:highlight>
                <a:latin typeface="JetBrains Mono"/>
                <a:ea typeface="JetBrains Mono"/>
                <a:cs typeface="JetBrains Mono"/>
                <a:sym typeface="JetBrains Mono"/>
              </a:rPr>
              <a:t>title</a:t>
            </a:r>
            <a:r>
              <a:rPr b="0" i="0" lang="en-US" sz="1000" u="none" cap="none" strike="noStrike">
                <a:solidFill>
                  <a:srgbClr val="FF7B72"/>
                </a:solidFill>
                <a:highlight>
                  <a:srgbClr val="0D1117"/>
                </a:highlight>
                <a:latin typeface="JetBrains Mono"/>
                <a:ea typeface="JetBrains Mono"/>
                <a:cs typeface="JetBrains Mono"/>
                <a:sym typeface="JetBrains Mono"/>
              </a:rPr>
              <a:t>=f</a:t>
            </a:r>
            <a:r>
              <a:rPr b="0" i="0" lang="en-US" sz="1000" u="none" cap="none" strike="noStrike">
                <a:solidFill>
                  <a:srgbClr val="A5D6FF"/>
                </a:solidFill>
                <a:highlight>
                  <a:srgbClr val="0D1117"/>
                </a:highlight>
                <a:latin typeface="JetBrains Mono"/>
                <a:ea typeface="JetBrains Mono"/>
                <a:cs typeface="JetBrains Mono"/>
                <a:sym typeface="JetBrains Mono"/>
              </a:rPr>
              <a:t>"Top </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E6EDF3"/>
                </a:solidFill>
                <a:highlight>
                  <a:srgbClr val="0D1117"/>
                </a:highlight>
                <a:latin typeface="JetBrains Mono"/>
                <a:ea typeface="JetBrains Mono"/>
                <a:cs typeface="JetBrains Mono"/>
                <a:sym typeface="JetBrains Mono"/>
              </a:rPr>
              <a:t>top_n</a:t>
            </a:r>
            <a:r>
              <a:rPr b="0" i="0" lang="en-US" sz="1000" u="none" cap="none" strike="noStrike">
                <a:solidFill>
                  <a:srgbClr val="FF7B72"/>
                </a:solidFill>
                <a:highlight>
                  <a:srgbClr val="0D1117"/>
                </a:highlight>
                <a:latin typeface="JetBrains Mono"/>
                <a:ea typeface="JetBrains Mono"/>
                <a:cs typeface="JetBrains Mono"/>
                <a:sym typeface="JetBrains Mono"/>
              </a:rPr>
              <a:t>}</a:t>
            </a:r>
            <a:r>
              <a:rPr b="0" i="0" lang="en-US" sz="1000" u="none" cap="none" strike="noStrike">
                <a:solidFill>
                  <a:srgbClr val="A5D6FF"/>
                </a:solidFill>
                <a:highlight>
                  <a:srgbClr val="0D1117"/>
                </a:highlight>
                <a:latin typeface="JetBrains Mono"/>
                <a:ea typeface="JetBrains Mono"/>
                <a:cs typeface="JetBrains Mono"/>
                <a:sym typeface="JetBrains Mono"/>
              </a:rPr>
              <a:t> Trigrams"</a:t>
            </a:r>
            <a:r>
              <a:rPr b="0" i="0" lang="en-US" sz="1000" u="none" cap="none" strike="noStrike">
                <a:solidFill>
                  <a:srgbClr val="E6EDF3"/>
                </a:solidFill>
                <a:highlight>
                  <a:srgbClr val="0D1117"/>
                </a:highlight>
                <a:latin typeface="JetBrains Mono"/>
                <a:ea typeface="JetBrains Mono"/>
                <a:cs typeface="JetBrains Mono"/>
                <a:sym typeface="JetBrains Mono"/>
              </a:rPr>
              <a:t>)</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rPr b="0" i="0" lang="en-US" sz="1000" u="none" cap="none" strike="noStrike">
                <a:solidFill>
                  <a:srgbClr val="E6EDF3"/>
                </a:solidFill>
                <a:highlight>
                  <a:srgbClr val="0D1117"/>
                </a:highlight>
                <a:latin typeface="JetBrains Mono"/>
                <a:ea typeface="JetBrains Mono"/>
                <a:cs typeface="JetBrains Mono"/>
                <a:sym typeface="JetBrains Mono"/>
              </a:rPr>
              <a:t>fig.show()</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1000"/>
              <a:buFont typeface="Arial"/>
              <a:buNone/>
            </a:pPr>
            <a:r>
              <a:t/>
            </a:r>
            <a:endParaRPr b="0" i="0" sz="1000" u="none" cap="none" strike="noStrike">
              <a:solidFill>
                <a:srgbClr val="E6EDF3"/>
              </a:solidFill>
              <a:highlight>
                <a:srgbClr val="0D1117"/>
              </a:highlight>
              <a:latin typeface="JetBrains Mono"/>
              <a:ea typeface="JetBrains Mono"/>
              <a:cs typeface="JetBrains Mono"/>
              <a:sym typeface="JetBrains Mono"/>
            </a:endParaRPr>
          </a:p>
          <a:p>
            <a:pPr indent="0" lvl="0" marL="0" marR="0" rtl="0" algn="l">
              <a:lnSpc>
                <a:spcPct val="130434"/>
              </a:lnSpc>
              <a:spcBef>
                <a:spcPts val="0"/>
              </a:spcBef>
              <a:spcAft>
                <a:spcPts val="0"/>
              </a:spcAft>
              <a:buClr>
                <a:srgbClr val="000000"/>
              </a:buClr>
              <a:buSzPts val="900"/>
              <a:buFont typeface="Arial"/>
              <a:buNone/>
            </a:pPr>
            <a:r>
              <a:t/>
            </a:r>
            <a:endParaRPr b="0" i="0" sz="900" u="none" cap="none" strike="noStrike">
              <a:solidFill>
                <a:srgbClr val="E6EDF3"/>
              </a:solidFill>
              <a:highlight>
                <a:srgbClr val="0D1117"/>
              </a:highlight>
              <a:latin typeface="JetBrains Mono"/>
              <a:ea typeface="JetBrains Mono"/>
              <a:cs typeface="JetBrains Mono"/>
              <a:sym typeface="JetBrains Mono"/>
            </a:endParaRPr>
          </a:p>
        </p:txBody>
      </p:sp>
      <p:sp>
        <p:nvSpPr>
          <p:cNvPr id="125" name="Google Shape;125;g2b83be95a43_0_618"/>
          <p:cNvSpPr txBox="1"/>
          <p:nvPr/>
        </p:nvSpPr>
        <p:spPr>
          <a:xfrm>
            <a:off x="459900" y="5323800"/>
            <a:ext cx="8298600" cy="1534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i="0" lang="en-US" sz="1500" u="none" cap="none" strike="noStrike">
                <a:solidFill>
                  <a:schemeClr val="lt1"/>
                </a:solidFill>
                <a:latin typeface="Arial"/>
                <a:ea typeface="Arial"/>
                <a:cs typeface="Arial"/>
                <a:sym typeface="Arial"/>
              </a:rPr>
              <a:t>Inference-</a:t>
            </a:r>
            <a:endParaRPr b="1" i="0" sz="1500" u="none" cap="none" strike="noStrike">
              <a:solidFill>
                <a:schemeClr val="lt1"/>
              </a:solidFill>
              <a:latin typeface="Arial"/>
              <a:ea typeface="Arial"/>
              <a:cs typeface="Arial"/>
              <a:sym typeface="Arial"/>
            </a:endParaRPr>
          </a:p>
          <a:p>
            <a:pPr indent="-311150" lvl="0" marL="457200" marR="0" rtl="0" algn="l">
              <a:lnSpc>
                <a:spcPct val="115000"/>
              </a:lnSpc>
              <a:spcBef>
                <a:spcPts val="100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Top frequent trigrams are positive sounding like</a:t>
            </a:r>
            <a:r>
              <a:rPr b="1" i="0" lang="en-US" sz="1300" u="none" cap="none" strike="noStrike">
                <a:solidFill>
                  <a:schemeClr val="lt1"/>
                </a:solidFill>
                <a:latin typeface="Arial"/>
                <a:ea typeface="Arial"/>
                <a:cs typeface="Arial"/>
                <a:sym typeface="Arial"/>
              </a:rPr>
              <a:t> staff friendly helpfu</a:t>
            </a:r>
            <a:r>
              <a:rPr b="0" i="0" lang="en-US" sz="1300" u="none" cap="none" strike="noStrike">
                <a:solidFill>
                  <a:schemeClr val="lt1"/>
                </a:solidFill>
                <a:latin typeface="Arial"/>
                <a:ea typeface="Arial"/>
                <a:cs typeface="Arial"/>
                <a:sym typeface="Arial"/>
              </a:rPr>
              <a:t>l,</a:t>
            </a:r>
            <a:r>
              <a:rPr b="1" i="0" lang="en-US" sz="1300" u="none" cap="none" strike="noStrike">
                <a:solidFill>
                  <a:schemeClr val="lt1"/>
                </a:solidFill>
                <a:latin typeface="Arial"/>
                <a:ea typeface="Arial"/>
                <a:cs typeface="Arial"/>
                <a:sym typeface="Arial"/>
              </a:rPr>
              <a:t> highly recommend hotel</a:t>
            </a:r>
            <a:r>
              <a:rPr b="0" i="0" lang="en-US" sz="1300" u="none" cap="none" strike="noStrike">
                <a:solidFill>
                  <a:schemeClr val="lt1"/>
                </a:solidFill>
                <a:latin typeface="Arial"/>
                <a:ea typeface="Arial"/>
                <a:cs typeface="Arial"/>
                <a:sym typeface="Arial"/>
              </a:rPr>
              <a:t>, </a:t>
            </a:r>
            <a:r>
              <a:rPr b="1" i="0" lang="en-US" sz="1300" u="none" cap="none" strike="noStrike">
                <a:solidFill>
                  <a:schemeClr val="lt1"/>
                </a:solidFill>
                <a:latin typeface="Arial"/>
                <a:ea typeface="Arial"/>
                <a:cs typeface="Arial"/>
                <a:sym typeface="Arial"/>
              </a:rPr>
              <a:t>flat screen tv</a:t>
            </a:r>
            <a:r>
              <a:rPr b="0" i="0" lang="en-US" sz="1300" u="none" cap="none" strike="noStrike">
                <a:solidFill>
                  <a:schemeClr val="lt1"/>
                </a:solidFill>
                <a:latin typeface="Arial"/>
                <a:ea typeface="Arial"/>
                <a:cs typeface="Arial"/>
                <a:sym typeface="Arial"/>
              </a:rPr>
              <a:t>, </a:t>
            </a:r>
            <a:r>
              <a:rPr b="1" i="0" lang="en-US" sz="1300" u="none" cap="none" strike="noStrike">
                <a:solidFill>
                  <a:schemeClr val="lt1"/>
                </a:solidFill>
                <a:latin typeface="Arial"/>
                <a:ea typeface="Arial"/>
                <a:cs typeface="Arial"/>
                <a:sym typeface="Arial"/>
              </a:rPr>
              <a:t>hotel staff friendly</a:t>
            </a:r>
            <a:r>
              <a:rPr b="0" i="0" lang="en-US" sz="1300" u="none" cap="none" strike="noStrike">
                <a:solidFill>
                  <a:schemeClr val="lt1"/>
                </a:solidFill>
                <a:latin typeface="Arial"/>
                <a:ea typeface="Arial"/>
                <a:cs typeface="Arial"/>
                <a:sym typeface="Arial"/>
              </a:rPr>
              <a:t>, etc.</a:t>
            </a:r>
            <a:endParaRPr b="0" i="0" sz="1300" u="none" cap="none" strike="noStrike">
              <a:solidFill>
                <a:schemeClr val="lt1"/>
              </a:solidFill>
              <a:latin typeface="Arial"/>
              <a:ea typeface="Arial"/>
              <a:cs typeface="Arial"/>
              <a:sym typeface="Arial"/>
            </a:endParaRPr>
          </a:p>
          <a:p>
            <a:pPr indent="-311150" lvl="0" marL="457200" marR="0" rtl="0" algn="l">
              <a:lnSpc>
                <a:spcPct val="115000"/>
              </a:lnSpc>
              <a:spcBef>
                <a:spcPts val="0"/>
              </a:spcBef>
              <a:spcAft>
                <a:spcPts val="0"/>
              </a:spcAft>
              <a:buClr>
                <a:schemeClr val="lt1"/>
              </a:buClr>
              <a:buSzPts val="1300"/>
              <a:buFont typeface="Arial"/>
              <a:buChar char="●"/>
            </a:pPr>
            <a:r>
              <a:rPr b="0" i="0" lang="en-US" sz="1300" u="none" cap="none" strike="noStrike">
                <a:solidFill>
                  <a:schemeClr val="lt1"/>
                </a:solidFill>
                <a:latin typeface="Arial"/>
                <a:ea typeface="Arial"/>
                <a:cs typeface="Arial"/>
                <a:sym typeface="Arial"/>
              </a:rPr>
              <a:t>This means that most of the hotels are of good standard and provide good and useful services to customers. Resulting in most number of happy customers.</a:t>
            </a:r>
            <a:endParaRPr b="0" i="0" sz="1300" u="none" cap="none" strike="noStrike">
              <a:solidFill>
                <a:schemeClr val="lt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pic>
        <p:nvPicPr>
          <p:cNvPr id="126" name="Google Shape;126;g2b83be95a43_0_618"/>
          <p:cNvPicPr preferRelativeResize="0"/>
          <p:nvPr/>
        </p:nvPicPr>
        <p:blipFill rotWithShape="1">
          <a:blip r:embed="rId3">
            <a:alphaModFix/>
          </a:blip>
          <a:srcRect b="0" l="0" r="0" t="0"/>
          <a:stretch/>
        </p:blipFill>
        <p:spPr>
          <a:xfrm>
            <a:off x="459900" y="2066250"/>
            <a:ext cx="8298598" cy="30298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2012-08-17T07:00:49Z</dcterms:created>
  <dc:creator>Gonala, Shirish</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1983786</vt:lpwstr>
  </property>
  <property fmtid="{D5CDD505-2E9C-101B-9397-08002B2CF9AE}" pid="3" name="NXPowerLiteSettings">
    <vt:lpwstr>C7000400038000</vt:lpwstr>
  </property>
  <property fmtid="{D5CDD505-2E9C-101B-9397-08002B2CF9AE}" pid="4" name="NXPowerLiteVersion">
    <vt:lpwstr>D7.1.2</vt:lpwstr>
  </property>
</Properties>
</file>